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90" r:id="rId2"/>
    <p:sldId id="315" r:id="rId3"/>
    <p:sldId id="316" r:id="rId4"/>
    <p:sldId id="292" r:id="rId5"/>
    <p:sldId id="313" r:id="rId6"/>
    <p:sldId id="293" r:id="rId7"/>
    <p:sldId id="259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7" r:id="rId27"/>
    <p:sldId id="314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F5F5F"/>
    <a:srgbClr val="5F4637"/>
    <a:srgbClr val="963D00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48" autoAdjust="0"/>
    <p:restoredTop sz="94660"/>
  </p:normalViewPr>
  <p:slideViewPr>
    <p:cSldViewPr>
      <p:cViewPr varScale="1">
        <p:scale>
          <a:sx n="68" d="100"/>
          <a:sy n="68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34DC4-0B5D-4B46-9E36-E96A24856289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0C0A6-2210-4429-927B-703A91114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4241800"/>
            <a:ext cx="9144000" cy="2616200"/>
          </a:xfrm>
          <a:prstGeom prst="rect">
            <a:avLst/>
          </a:prstGeom>
          <a:noFill/>
        </p:spPr>
      </p:pic>
      <p:sp>
        <p:nvSpPr>
          <p:cNvPr id="3080" name="Rectangle 8"/>
          <p:cNvSpPr>
            <a:spLocks noChangeArrowheads="1"/>
          </p:cNvSpPr>
          <p:nvPr/>
        </p:nvSpPr>
        <p:spPr bwMode="gray">
          <a:xfrm>
            <a:off x="0" y="0"/>
            <a:ext cx="9144000" cy="45085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gray">
          <a:xfrm>
            <a:off x="7439026" y="4508501"/>
            <a:ext cx="1704975" cy="93663"/>
          </a:xfrm>
          <a:prstGeom prst="rect">
            <a:avLst/>
          </a:prstGeom>
          <a:solidFill>
            <a:schemeClr val="accent1">
              <a:alpha val="8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gray">
          <a:xfrm>
            <a:off x="1619250" y="404814"/>
            <a:ext cx="7524751" cy="1655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gray">
          <a:xfrm>
            <a:off x="0" y="2781301"/>
            <a:ext cx="7451725" cy="2303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084" name="Picture 12" descr="11"/>
          <p:cNvPicPr>
            <a:picLocks noChangeAspect="1" noChangeArrowheads="1"/>
          </p:cNvPicPr>
          <p:nvPr/>
        </p:nvPicPr>
        <p:blipFill>
          <a:blip r:embed="rId3" cstate="print"/>
          <a:srcRect b="16513"/>
          <a:stretch>
            <a:fillRect/>
          </a:stretch>
        </p:blipFill>
        <p:spPr bwMode="gray">
          <a:xfrm>
            <a:off x="533401" y="5567364"/>
            <a:ext cx="1435100" cy="1155700"/>
          </a:xfrm>
          <a:prstGeom prst="rect">
            <a:avLst/>
          </a:prstGeom>
          <a:noFill/>
        </p:spPr>
      </p:pic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0" y="2781301"/>
            <a:ext cx="4235451" cy="2295525"/>
            <a:chOff x="0" y="1752"/>
            <a:chExt cx="2668" cy="1446"/>
          </a:xfrm>
        </p:grpSpPr>
        <p:pic>
          <p:nvPicPr>
            <p:cNvPr id="3087" name="Picture 15" descr="2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0" y="1752"/>
              <a:ext cx="2668" cy="1446"/>
            </a:xfrm>
            <a:prstGeom prst="rect">
              <a:avLst/>
            </a:prstGeom>
            <a:noFill/>
          </p:spPr>
        </p:pic>
        <p:pic>
          <p:nvPicPr>
            <p:cNvPr id="3090" name="Picture 18" descr="5"/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0" y="1752"/>
              <a:ext cx="2562" cy="102"/>
            </a:xfrm>
            <a:prstGeom prst="rect">
              <a:avLst/>
            </a:prstGeom>
            <a:noFill/>
          </p:spPr>
        </p:pic>
      </p:grpSp>
      <p:grpSp>
        <p:nvGrpSpPr>
          <p:cNvPr id="3096" name="Group 24"/>
          <p:cNvGrpSpPr>
            <a:grpSpLocks/>
          </p:cNvGrpSpPr>
          <p:nvPr/>
        </p:nvGrpSpPr>
        <p:grpSpPr bwMode="auto">
          <a:xfrm>
            <a:off x="2843213" y="404814"/>
            <a:ext cx="6300787" cy="1660525"/>
            <a:chOff x="1791" y="255"/>
            <a:chExt cx="3969" cy="1046"/>
          </a:xfrm>
        </p:grpSpPr>
        <p:pic>
          <p:nvPicPr>
            <p:cNvPr id="3086" name="Picture 14" descr="3"/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gray">
            <a:xfrm>
              <a:off x="1791" y="255"/>
              <a:ext cx="3969" cy="1046"/>
            </a:xfrm>
            <a:prstGeom prst="rect">
              <a:avLst/>
            </a:prstGeom>
            <a:noFill/>
          </p:spPr>
        </p:pic>
        <p:pic>
          <p:nvPicPr>
            <p:cNvPr id="3091" name="Picture 19" descr="6"/>
            <p:cNvPicPr>
              <a:picLocks noChangeAspect="1" noChangeArrowheads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gray">
            <a:xfrm>
              <a:off x="2200" y="255"/>
              <a:ext cx="3560" cy="117"/>
            </a:xfrm>
            <a:prstGeom prst="rect">
              <a:avLst/>
            </a:prstGeom>
            <a:noFill/>
          </p:spPr>
        </p:pic>
      </p:grpSp>
      <p:pic>
        <p:nvPicPr>
          <p:cNvPr id="3092" name="Picture 20" descr="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gray">
          <a:xfrm>
            <a:off x="0" y="1"/>
            <a:ext cx="2990851" cy="2428875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5257800"/>
            <a:ext cx="7772400" cy="990600"/>
          </a:xfrm>
        </p:spPr>
        <p:txBody>
          <a:bodyPr/>
          <a:lstStyle>
            <a:lvl1pPr algn="r">
              <a:defRPr sz="4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33900" y="6096000"/>
            <a:ext cx="4419600" cy="533400"/>
          </a:xfrm>
        </p:spPr>
        <p:txBody>
          <a:bodyPr/>
          <a:lstStyle>
            <a:lvl1pPr marL="0" indent="0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6200" y="6505576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371600" y="6505576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667000" y="6505576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fld id="{BB6D7469-456A-459E-8CD0-0F42A460802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gray">
          <a:xfrm>
            <a:off x="63500" y="293689"/>
            <a:ext cx="13147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  <p:pic>
        <p:nvPicPr>
          <p:cNvPr id="3088" name="Picture 16" descr="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gray">
          <a:xfrm rot="2324177" flipH="1">
            <a:off x="1733551" y="3008314"/>
            <a:ext cx="822325" cy="3721100"/>
          </a:xfrm>
          <a:prstGeom prst="rect">
            <a:avLst/>
          </a:prstGeom>
          <a:noFill/>
        </p:spPr>
      </p:pic>
      <p:pic>
        <p:nvPicPr>
          <p:cNvPr id="3089" name="Picture 17" descr="4"/>
          <p:cNvPicPr>
            <a:picLocks noChangeAspect="1" noChangeArrowheads="1"/>
          </p:cNvPicPr>
          <p:nvPr/>
        </p:nvPicPr>
        <p:blipFill>
          <a:blip r:embed="rId10"/>
          <a:srcRect l="23305" b="32939"/>
          <a:stretch>
            <a:fillRect/>
          </a:stretch>
        </p:blipFill>
        <p:spPr bwMode="gray">
          <a:xfrm>
            <a:off x="2268538" y="0"/>
            <a:ext cx="6875463" cy="450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DCA67-CF9E-444D-9465-EE8B054810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1151" y="239713"/>
            <a:ext cx="2066925" cy="58864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39713"/>
            <a:ext cx="6051551" cy="5886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80678-A32C-4755-80C7-636F687539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088" y="239714"/>
            <a:ext cx="7773987" cy="6889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95401"/>
            <a:ext cx="4038600" cy="4830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1"/>
            <a:ext cx="4038600" cy="4830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6C061FD-3EBF-4AD0-A86D-3C7CE836CE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088" y="239714"/>
            <a:ext cx="7773987" cy="6889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295401"/>
            <a:ext cx="8229600" cy="48307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7ECE6F6-1369-4686-A784-079D540716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4A4B-134B-4C37-8419-0B2C98F89B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94156-BAAA-4A44-8978-0F6D650866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1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81252-77DB-40BB-AB33-AD05B7EBBA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E5CBD-7225-41A4-9F36-E68E61B480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7C1E2-E587-4881-921F-242C6BC9DB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27EE7-FDCB-4CB4-BEB3-3D73FB11F7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6D3F1-A41C-4C0D-93F3-F77348C726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D202C-69DE-4894-80EB-3EDEFDDE78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1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gray">
          <a:xfrm>
            <a:off x="0" y="828676"/>
            <a:ext cx="9144000" cy="6029325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0" y="685800"/>
            <a:ext cx="9144000" cy="381000"/>
          </a:xfrm>
          <a:prstGeom prst="rect">
            <a:avLst/>
          </a:prstGeom>
          <a:solidFill>
            <a:schemeClr val="accent1">
              <a:alpha val="8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gray">
          <a:xfrm>
            <a:off x="0" y="0"/>
            <a:ext cx="9144000" cy="8382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gray">
          <a:xfrm>
            <a:off x="838200" y="146051"/>
            <a:ext cx="8305800" cy="815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36" name="Picture 12" descr="6"/>
          <p:cNvPicPr>
            <a:picLocks noChangeAspect="1" noChangeArrowheads="1"/>
          </p:cNvPicPr>
          <p:nvPr/>
        </p:nvPicPr>
        <p:blipFill>
          <a:blip r:embed="rId16"/>
          <a:srcRect r="48404" b="35051"/>
          <a:stretch>
            <a:fillRect/>
          </a:stretch>
        </p:blipFill>
        <p:spPr bwMode="gray">
          <a:xfrm>
            <a:off x="7046914" y="127000"/>
            <a:ext cx="2097087" cy="84138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6A05D233-529E-4D44-95F4-79C5470E490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8" name="Picture 14" descr="11"/>
          <p:cNvPicPr>
            <a:picLocks noChangeAspect="1" noChangeArrowheads="1"/>
          </p:cNvPicPr>
          <p:nvPr/>
        </p:nvPicPr>
        <p:blipFill>
          <a:blip r:embed="rId17" cstate="print"/>
          <a:srcRect b="16513"/>
          <a:stretch>
            <a:fillRect/>
          </a:stretch>
        </p:blipFill>
        <p:spPr bwMode="gray">
          <a:xfrm rot="10395266">
            <a:off x="228601" y="1306514"/>
            <a:ext cx="860425" cy="404812"/>
          </a:xfrm>
          <a:prstGeom prst="rect">
            <a:avLst/>
          </a:prstGeom>
          <a:noFill/>
        </p:spPr>
      </p:pic>
      <p:pic>
        <p:nvPicPr>
          <p:cNvPr id="1039" name="Picture 15" descr="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gray">
          <a:xfrm rot="-936155">
            <a:off x="304801" y="-76200"/>
            <a:ext cx="442913" cy="1676400"/>
          </a:xfrm>
          <a:prstGeom prst="rect">
            <a:avLst/>
          </a:prstGeom>
          <a:noFill/>
        </p:spPr>
      </p:pic>
      <p:pic>
        <p:nvPicPr>
          <p:cNvPr id="1035" name="Picture 11" descr="3"/>
          <p:cNvPicPr>
            <a:picLocks noChangeAspect="1" noChangeArrowheads="1"/>
          </p:cNvPicPr>
          <p:nvPr/>
        </p:nvPicPr>
        <p:blipFill>
          <a:blip r:embed="rId19"/>
          <a:srcRect r="32556"/>
          <a:stretch>
            <a:fillRect/>
          </a:stretch>
        </p:blipFill>
        <p:spPr bwMode="gray">
          <a:xfrm>
            <a:off x="6096000" y="127001"/>
            <a:ext cx="3048000" cy="93662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54088" y="239714"/>
            <a:ext cx="777398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8488C4">
                <a:alpha val="52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283" y="1142986"/>
            <a:ext cx="877029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Підготовка матеріалів на обласну та всеукраїнські педагогічні виставки</a:t>
            </a:r>
            <a:endParaRPr lang="uk-U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 descr="images (10).jpg"/>
          <p:cNvPicPr/>
          <p:nvPr/>
        </p:nvPicPr>
        <p:blipFill>
          <a:blip r:embed="rId2"/>
          <a:srcRect l="6790" r="3704"/>
          <a:stretch>
            <a:fillRect/>
          </a:stretch>
        </p:blipFill>
        <p:spPr>
          <a:xfrm>
            <a:off x="2714613" y="4286257"/>
            <a:ext cx="3476631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7" y="0"/>
            <a:ext cx="8183880" cy="1051560"/>
          </a:xfrm>
        </p:spPr>
        <p:txBody>
          <a:bodyPr/>
          <a:lstStyle/>
          <a:p>
            <a:r>
              <a:rPr lang="uk-UA" dirty="0" smtClean="0"/>
              <a:t>Титульний лист містить: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4187952"/>
          </a:xfrm>
        </p:spPr>
        <p:txBody>
          <a:bodyPr/>
          <a:lstStyle/>
          <a:p>
            <a:r>
              <a:rPr lang="uk-UA" dirty="0"/>
              <a:t>назва </a:t>
            </a:r>
            <a:r>
              <a:rPr lang="uk-UA" dirty="0" smtClean="0"/>
              <a:t>виставки, </a:t>
            </a:r>
            <a:r>
              <a:rPr lang="uk-UA" dirty="0"/>
              <a:t>на яку представляється матеріал;</a:t>
            </a:r>
            <a:endParaRPr lang="ru-RU" dirty="0"/>
          </a:p>
          <a:p>
            <a:r>
              <a:rPr lang="uk-UA" dirty="0" smtClean="0"/>
              <a:t>номінація</a:t>
            </a:r>
            <a:r>
              <a:rPr lang="uk-UA" dirty="0"/>
              <a:t>;</a:t>
            </a:r>
            <a:endParaRPr lang="ru-RU" dirty="0"/>
          </a:p>
          <a:p>
            <a:r>
              <a:rPr lang="uk-UA" dirty="0" smtClean="0"/>
              <a:t>тема </a:t>
            </a:r>
            <a:r>
              <a:rPr lang="uk-UA" dirty="0"/>
              <a:t>досвіду;</a:t>
            </a:r>
            <a:endParaRPr lang="ru-RU" dirty="0"/>
          </a:p>
          <a:p>
            <a:r>
              <a:rPr lang="uk-UA" dirty="0" smtClean="0"/>
              <a:t>П.І.Б</a:t>
            </a:r>
            <a:r>
              <a:rPr lang="uk-UA" dirty="0"/>
              <a:t>., посада та повна назва закладу того, хто представляє матеріал;</a:t>
            </a:r>
            <a:endParaRPr lang="ru-RU" dirty="0"/>
          </a:p>
          <a:p>
            <a:r>
              <a:rPr lang="uk-UA" dirty="0" smtClean="0"/>
              <a:t>рік </a:t>
            </a:r>
            <a:r>
              <a:rPr lang="uk-UA" dirty="0"/>
              <a:t>представлення матеріалу.	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425727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142852"/>
            <a:ext cx="8183880" cy="1051560"/>
          </a:xfrm>
        </p:spPr>
        <p:txBody>
          <a:bodyPr anchor="ctr"/>
          <a:lstStyle/>
          <a:p>
            <a:r>
              <a:rPr lang="uk-UA" dirty="0" smtClean="0"/>
              <a:t>Інформаційний лист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183880" cy="4187952"/>
          </a:xfrm>
        </p:spPr>
        <p:txBody>
          <a:bodyPr/>
          <a:lstStyle/>
          <a:p>
            <a:r>
              <a:rPr lang="uk-UA" dirty="0"/>
              <a:t>відомості про автора досвіду (творчої групи, колективу): ПІБ, рік народження, </a:t>
            </a:r>
            <a:r>
              <a:rPr lang="uk-UA" dirty="0" smtClean="0"/>
              <a:t>кваліфікаційна </a:t>
            </a:r>
            <a:r>
              <a:rPr lang="uk-UA" dirty="0"/>
              <a:t>категорія і  рік присвоєння, адреса, контактний телефон;</a:t>
            </a:r>
            <a:endParaRPr lang="ru-RU" dirty="0"/>
          </a:p>
          <a:p>
            <a:pPr marL="0" indent="0">
              <a:buNone/>
            </a:pPr>
            <a:endParaRPr lang="uk-UA" dirty="0" smtClean="0"/>
          </a:p>
          <a:p>
            <a:r>
              <a:rPr lang="uk-UA" dirty="0" smtClean="0"/>
              <a:t>фото </a:t>
            </a:r>
            <a:r>
              <a:rPr lang="uk-UA" dirty="0"/>
              <a:t>(за бажанням).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652599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142852"/>
            <a:ext cx="8183880" cy="1051560"/>
          </a:xfrm>
        </p:spPr>
        <p:txBody>
          <a:bodyPr anchor="ctr"/>
          <a:lstStyle/>
          <a:p>
            <a:r>
              <a:rPr lang="uk-UA" dirty="0" smtClean="0"/>
              <a:t>Рецензія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76808"/>
            <a:ext cx="8183880" cy="1584176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Містить відгуки і зауваження </a:t>
            </a:r>
            <a:r>
              <a:rPr lang="uk-UA" dirty="0" smtClean="0"/>
              <a:t>експерта(</a:t>
            </a:r>
            <a:r>
              <a:rPr lang="uk-UA" dirty="0" err="1" smtClean="0"/>
              <a:t>-</a:t>
            </a:r>
            <a:r>
              <a:rPr lang="uk-UA" dirty="0" err="1"/>
              <a:t>ів</a:t>
            </a:r>
            <a:r>
              <a:rPr lang="uk-UA" dirty="0"/>
              <a:t>) про представлену роботу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(</a:t>
            </a:r>
            <a:r>
              <a:rPr lang="uk-UA" dirty="0"/>
              <a:t>указати ПІБ, посада  експерта(-ів</a:t>
            </a:r>
            <a:r>
              <a:rPr lang="uk-UA" dirty="0" smtClean="0"/>
              <a:t>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86816" y="3068960"/>
            <a:ext cx="8183880" cy="10515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dirty="0" smtClean="0">
                <a:solidFill>
                  <a:schemeClr val="bg1">
                    <a:lumMod val="50000"/>
                  </a:schemeClr>
                </a:solidFill>
              </a:rPr>
              <a:t>Анотація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37128" y="4005064"/>
            <a:ext cx="8183880" cy="1728192"/>
          </a:xfrm>
          <a:prstGeom prst="rect">
            <a:avLst/>
          </a:prstGeom>
        </p:spPr>
        <p:txBody>
          <a:bodyPr vert="horz" lIns="182880" tIns="91440">
            <a:normAutofit fontScale="92500" lnSpcReduction="100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uk-UA" dirty="0">
                <a:solidFill>
                  <a:schemeClr val="bg2"/>
                </a:solidFill>
              </a:rPr>
              <a:t>Це скорочене (на 1/3 сторінки) виклад змісту матеріалу про досвід у наступній послідовності</a:t>
            </a:r>
            <a:r>
              <a:rPr lang="uk-UA" dirty="0" smtClean="0">
                <a:solidFill>
                  <a:schemeClr val="bg2"/>
                </a:solidFill>
              </a:rPr>
              <a:t>:</a:t>
            </a:r>
          </a:p>
          <a:p>
            <a:r>
              <a:rPr lang="uk-UA" dirty="0" smtClean="0">
                <a:solidFill>
                  <a:schemeClr val="bg2"/>
                </a:solidFill>
              </a:rPr>
              <a:t>основний </a:t>
            </a:r>
            <a:r>
              <a:rPr lang="uk-UA" dirty="0">
                <a:solidFill>
                  <a:schemeClr val="bg2"/>
                </a:solidFill>
              </a:rPr>
              <a:t>зміст матеріалу про досвід;</a:t>
            </a:r>
            <a:endParaRPr lang="ru-RU" dirty="0">
              <a:solidFill>
                <a:schemeClr val="bg2"/>
              </a:solidFill>
            </a:endParaRPr>
          </a:p>
          <a:p>
            <a:r>
              <a:rPr lang="uk-UA" dirty="0" smtClean="0">
                <a:solidFill>
                  <a:schemeClr val="bg2"/>
                </a:solidFill>
              </a:rPr>
              <a:t>читацьке </a:t>
            </a:r>
            <a:r>
              <a:rPr lang="uk-UA" dirty="0">
                <a:solidFill>
                  <a:schemeClr val="bg2"/>
                </a:solidFill>
              </a:rPr>
              <a:t>призначення матеріалу.</a:t>
            </a:r>
            <a:endParaRPr lang="ru-RU" dirty="0">
              <a:solidFill>
                <a:schemeClr val="bg2"/>
              </a:solidFill>
            </a:endParaRPr>
          </a:p>
          <a:p>
            <a:pPr marL="0" indent="0">
              <a:buFont typeface="Wingdings 2"/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035735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1"/>
            <a:ext cx="8183880" cy="720080"/>
          </a:xfrm>
        </p:spPr>
        <p:txBody>
          <a:bodyPr/>
          <a:lstStyle/>
          <a:p>
            <a:r>
              <a:rPr lang="uk-UA" dirty="0" smtClean="0"/>
              <a:t>Введення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00108"/>
            <a:ext cx="8183880" cy="600079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uk-UA" dirty="0"/>
              <a:t>Тема </a:t>
            </a:r>
            <a:r>
              <a:rPr lang="uk-UA" dirty="0" smtClean="0"/>
              <a:t>досвіду</a:t>
            </a:r>
            <a:r>
              <a:rPr lang="uk-UA" dirty="0"/>
              <a:t>	</a:t>
            </a:r>
            <a:endParaRPr lang="uk-UA" dirty="0" smtClean="0"/>
          </a:p>
          <a:p>
            <a:pPr>
              <a:spcBef>
                <a:spcPts val="0"/>
              </a:spcBef>
            </a:pPr>
            <a:endParaRPr lang="ru-RU" sz="1000" dirty="0"/>
          </a:p>
          <a:p>
            <a:pPr>
              <a:spcBef>
                <a:spcPts val="0"/>
              </a:spcBef>
            </a:pPr>
            <a:r>
              <a:rPr lang="uk-UA" dirty="0"/>
              <a:t>Автор </a:t>
            </a:r>
            <a:r>
              <a:rPr lang="uk-UA" dirty="0" smtClean="0"/>
              <a:t>досвіду</a:t>
            </a:r>
          </a:p>
          <a:p>
            <a:pPr>
              <a:spcBef>
                <a:spcPts val="0"/>
              </a:spcBef>
            </a:pPr>
            <a:endParaRPr lang="ru-RU" sz="1000" dirty="0"/>
          </a:p>
          <a:p>
            <a:pPr>
              <a:spcBef>
                <a:spcPts val="0"/>
              </a:spcBef>
            </a:pPr>
            <a:r>
              <a:rPr lang="uk-UA" dirty="0"/>
              <a:t>Адреса </a:t>
            </a:r>
            <a:r>
              <a:rPr lang="uk-UA" dirty="0" smtClean="0"/>
              <a:t>досвіду </a:t>
            </a:r>
            <a:r>
              <a:rPr lang="uk-UA" sz="2000" dirty="0"/>
              <a:t>(назва навчального закладу</a:t>
            </a:r>
            <a:r>
              <a:rPr lang="uk-UA" sz="2000" dirty="0" smtClean="0"/>
              <a:t>)</a:t>
            </a:r>
          </a:p>
          <a:p>
            <a:pPr>
              <a:spcBef>
                <a:spcPts val="0"/>
              </a:spcBef>
            </a:pPr>
            <a:endParaRPr lang="ru-RU" sz="1000" dirty="0"/>
          </a:p>
          <a:p>
            <a:pPr>
              <a:spcBef>
                <a:spcPts val="0"/>
              </a:spcBef>
            </a:pPr>
            <a:r>
              <a:rPr lang="uk-UA" dirty="0"/>
              <a:t>Досвід вивчався в</a:t>
            </a:r>
            <a:r>
              <a:rPr lang="uk-UA" dirty="0" smtClean="0"/>
              <a:t>____ </a:t>
            </a:r>
            <a:r>
              <a:rPr lang="uk-UA" dirty="0"/>
              <a:t>роках </a:t>
            </a:r>
            <a:r>
              <a:rPr lang="uk-UA" sz="2000" dirty="0"/>
              <a:t>(указати ким</a:t>
            </a:r>
            <a:r>
              <a:rPr lang="uk-UA" sz="2000" dirty="0" smtClean="0"/>
              <a:t>)</a:t>
            </a:r>
          </a:p>
          <a:p>
            <a:pPr>
              <a:spcBef>
                <a:spcPts val="0"/>
              </a:spcBef>
            </a:pPr>
            <a:endParaRPr lang="ru-RU" sz="10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uk-UA" dirty="0"/>
              <a:t>Актуальність </a:t>
            </a:r>
            <a:r>
              <a:rPr lang="uk-UA" dirty="0" smtClean="0"/>
              <a:t>досвіду</a:t>
            </a:r>
            <a:r>
              <a:rPr lang="en-US" dirty="0" smtClean="0"/>
              <a:t> </a:t>
            </a:r>
            <a:r>
              <a:rPr lang="en-US" sz="1700" dirty="0" smtClean="0"/>
              <a:t>(</a:t>
            </a:r>
            <a:r>
              <a:rPr lang="uk-UA" sz="1700" dirty="0" smtClean="0"/>
              <a:t>аргументація </a:t>
            </a:r>
            <a:r>
              <a:rPr lang="uk-UA" sz="1700" dirty="0"/>
              <a:t>необхідності його вивчення і поширення відповідно до загальноосвітніх задач, освітніх потреб області (міста), країни, специфіки навчально-виховного процесу в школі</a:t>
            </a:r>
            <a:r>
              <a:rPr lang="en-US" sz="1700" dirty="0"/>
              <a:t>)</a:t>
            </a:r>
            <a:endParaRPr lang="uk-UA" sz="1700" dirty="0"/>
          </a:p>
          <a:p>
            <a:pPr>
              <a:spcBef>
                <a:spcPts val="0"/>
              </a:spcBef>
            </a:pPr>
            <a:endParaRPr lang="uk-UA" sz="1000" dirty="0" smtClean="0"/>
          </a:p>
          <a:p>
            <a:pPr>
              <a:spcBef>
                <a:spcPts val="0"/>
              </a:spcBef>
            </a:pPr>
            <a:r>
              <a:rPr lang="uk-UA" dirty="0" smtClean="0"/>
              <a:t>Ідея досвіду</a:t>
            </a:r>
            <a:r>
              <a:rPr lang="en-US" dirty="0" smtClean="0"/>
              <a:t> </a:t>
            </a:r>
            <a:r>
              <a:rPr lang="en-US" sz="1700" dirty="0" smtClean="0"/>
              <a:t>(</a:t>
            </a:r>
            <a:r>
              <a:rPr lang="uk-UA" sz="1700" dirty="0" smtClean="0"/>
              <a:t>необхідно </a:t>
            </a:r>
            <a:r>
              <a:rPr lang="uk-UA" sz="1700" dirty="0"/>
              <a:t>виділити головне, </a:t>
            </a:r>
            <a:r>
              <a:rPr lang="uk-UA" sz="1700" dirty="0" smtClean="0"/>
              <a:t>найбільш</a:t>
            </a:r>
            <a:r>
              <a:rPr lang="en-US" sz="1700" dirty="0" smtClean="0"/>
              <a:t> </a:t>
            </a:r>
            <a:r>
              <a:rPr lang="uk-UA" sz="1700" dirty="0" smtClean="0"/>
              <a:t>суттєве </a:t>
            </a:r>
            <a:r>
              <a:rPr lang="uk-UA" sz="1700" dirty="0"/>
              <a:t>у досвіді, виходячи з прогнозованого результату його впровадження, а саме: які позитивні зміни в удосконаленні навчально-виховного процесу, у формуванні навчальної компетентності, вихованні, особистісному розвитку школярів </a:t>
            </a:r>
            <a:r>
              <a:rPr lang="uk-UA" sz="1700" dirty="0" smtClean="0"/>
              <a:t>очікуються</a:t>
            </a:r>
            <a:r>
              <a:rPr lang="en-US" sz="1700" dirty="0" smtClean="0"/>
              <a:t>)</a:t>
            </a:r>
            <a:endParaRPr lang="uk-UA" sz="1700" dirty="0"/>
          </a:p>
          <a:p>
            <a:pPr>
              <a:spcBef>
                <a:spcPts val="0"/>
              </a:spcBef>
            </a:pPr>
            <a:endParaRPr lang="uk-UA" sz="1000" dirty="0" smtClean="0"/>
          </a:p>
          <a:p>
            <a:pPr>
              <a:spcBef>
                <a:spcPts val="0"/>
              </a:spcBef>
            </a:pPr>
            <a:r>
              <a:rPr lang="uk-UA" dirty="0" smtClean="0"/>
              <a:t>Технологія досвіду</a:t>
            </a:r>
            <a:r>
              <a:rPr lang="en-US" dirty="0" smtClean="0"/>
              <a:t> </a:t>
            </a:r>
            <a:r>
              <a:rPr lang="en-US" sz="1600" dirty="0" smtClean="0"/>
              <a:t>(</a:t>
            </a:r>
            <a:r>
              <a:rPr lang="uk-UA" sz="1600" dirty="0" smtClean="0"/>
              <a:t>ц</a:t>
            </a:r>
            <a:r>
              <a:rPr lang="uk-UA" sz="1700" dirty="0" smtClean="0"/>
              <a:t>ей </a:t>
            </a:r>
            <a:r>
              <a:rPr lang="uk-UA" sz="1700" dirty="0"/>
              <a:t>компонент структури узагальненого матеріалу повинний розкривати характерні для педагога форми, методи, прийоми роботи, основні педагогічні чи управлінські операції, способи удосконалення того чи іншого виду </a:t>
            </a:r>
            <a:r>
              <a:rPr lang="uk-UA" sz="1700" dirty="0" smtClean="0"/>
              <a:t>діяльності</a:t>
            </a:r>
            <a:r>
              <a:rPr lang="en-US" sz="1700" dirty="0" smtClean="0"/>
              <a:t>/ </a:t>
            </a:r>
            <a:r>
              <a:rPr lang="uk-UA" sz="1600" dirty="0"/>
              <a:t>Необхідно відзначити індивідуальний внесок кожного автора, якщо робота написана колективом </a:t>
            </a:r>
            <a:r>
              <a:rPr lang="uk-UA" sz="1600" dirty="0" smtClean="0"/>
              <a:t>авторів</a:t>
            </a:r>
            <a:r>
              <a:rPr lang="en-US" sz="1600" dirty="0" smtClean="0"/>
              <a:t>)</a:t>
            </a:r>
            <a:endParaRPr lang="uk-UA" sz="1700" dirty="0"/>
          </a:p>
          <a:p>
            <a:pPr>
              <a:spcBef>
                <a:spcPts val="0"/>
              </a:spcBef>
            </a:pPr>
            <a:endParaRPr lang="uk-UA" sz="1000" dirty="0" smtClean="0"/>
          </a:p>
          <a:p>
            <a:pPr>
              <a:spcBef>
                <a:spcPts val="0"/>
              </a:spcBef>
            </a:pPr>
            <a:r>
              <a:rPr lang="uk-UA" dirty="0" smtClean="0"/>
              <a:t>Результативність досвіду </a:t>
            </a:r>
          </a:p>
          <a:p>
            <a:pPr algn="ctr">
              <a:buNone/>
            </a:pPr>
            <a:endParaRPr lang="uk-UA" sz="23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uk-UA" dirty="0" smtClean="0">
                <a:solidFill>
                  <a:srgbClr val="FF0000"/>
                </a:solidFill>
              </a:rPr>
              <a:t>Розміщується на сайті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06040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3" y="214290"/>
            <a:ext cx="8183880" cy="648072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uk-UA" dirty="0">
                <a:effectLst/>
              </a:rPr>
              <a:t>З</a:t>
            </a:r>
            <a:r>
              <a:rPr lang="uk-UA" dirty="0" smtClean="0">
                <a:effectLst/>
              </a:rPr>
              <a:t>міст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1214422"/>
            <a:ext cx="8183880" cy="4620000"/>
          </a:xfrm>
        </p:spPr>
        <p:txBody>
          <a:bodyPr>
            <a:normAutofit/>
          </a:bodyPr>
          <a:lstStyle/>
          <a:p>
            <a:r>
              <a:rPr lang="uk-UA" dirty="0"/>
              <a:t>розгорнутий перелік усіх рубрик (розділів, глав, параграфів) відповідно тексту з указівкою </a:t>
            </a:r>
            <a:r>
              <a:rPr lang="uk-UA" dirty="0" smtClean="0"/>
              <a:t>сторінок</a:t>
            </a:r>
          </a:p>
          <a:p>
            <a:pPr marL="0" indent="0">
              <a:buNone/>
            </a:pPr>
            <a:endParaRPr lang="uk-UA" dirty="0" smtClean="0"/>
          </a:p>
          <a:p>
            <a:r>
              <a:rPr lang="uk-UA" dirty="0"/>
              <a:t>можуть бути перелічені номери і назви ілюстрацій і таблиць із зазначенням сторінок, на яких вони вміщені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958935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7" y="0"/>
            <a:ext cx="8183880" cy="1051560"/>
          </a:xfrm>
        </p:spPr>
        <p:txBody>
          <a:bodyPr/>
          <a:lstStyle/>
          <a:p>
            <a:r>
              <a:rPr lang="uk-UA" dirty="0" smtClean="0"/>
              <a:t>Основна частина (теоретична та практична)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183880" cy="4187952"/>
          </a:xfrm>
        </p:spPr>
        <p:txBody>
          <a:bodyPr/>
          <a:lstStyle/>
          <a:p>
            <a:r>
              <a:rPr lang="uk-UA" dirty="0" smtClean="0"/>
              <a:t>розкриття сутності досвіду</a:t>
            </a:r>
          </a:p>
          <a:p>
            <a:endParaRPr lang="uk-UA" sz="1000" dirty="0" smtClean="0"/>
          </a:p>
          <a:p>
            <a:r>
              <a:rPr lang="uk-UA" dirty="0" smtClean="0"/>
              <a:t>ілюстративний опис узагальнень моделі реалізації досліджуваної технології (форм, методів, прийомів)</a:t>
            </a:r>
          </a:p>
          <a:p>
            <a:endParaRPr lang="uk-UA" sz="1000" dirty="0"/>
          </a:p>
          <a:p>
            <a:r>
              <a:rPr lang="uk-UA" dirty="0" smtClean="0"/>
              <a:t>досягнуті результати у досвіді педагога, колективу</a:t>
            </a:r>
          </a:p>
          <a:p>
            <a:endParaRPr lang="uk-UA" sz="1000" dirty="0"/>
          </a:p>
          <a:p>
            <a:r>
              <a:rPr lang="uk-UA" dirty="0" smtClean="0"/>
              <a:t>моніторингові дослідження з питання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472253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/>
          <a:lstStyle/>
          <a:p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183880" cy="4187952"/>
          </a:xfrm>
        </p:spPr>
        <p:txBody>
          <a:bodyPr/>
          <a:lstStyle/>
          <a:p>
            <a:r>
              <a:rPr lang="uk-UA" dirty="0"/>
              <a:t>висновки і </a:t>
            </a:r>
            <a:r>
              <a:rPr lang="uk-UA" dirty="0" smtClean="0"/>
              <a:t>рекомендації</a:t>
            </a:r>
          </a:p>
          <a:p>
            <a:endParaRPr lang="uk-UA" sz="1000" dirty="0"/>
          </a:p>
          <a:p>
            <a:r>
              <a:rPr lang="uk-UA" dirty="0"/>
              <a:t>прогнози, що відбивають перспективи розвитку даного досвіду, проблеми і шляхи їхнього </a:t>
            </a:r>
            <a:r>
              <a:rPr lang="uk-UA" dirty="0" smtClean="0"/>
              <a:t>вирішення</a:t>
            </a:r>
          </a:p>
          <a:p>
            <a:endParaRPr lang="uk-UA" sz="1000" dirty="0"/>
          </a:p>
          <a:p>
            <a:r>
              <a:rPr lang="uk-UA" dirty="0" smtClean="0"/>
              <a:t>список рекомендованої літератури </a:t>
            </a:r>
          </a:p>
        </p:txBody>
      </p:sp>
    </p:spTree>
    <p:extLst>
      <p:ext uri="{BB962C8B-B14F-4D97-AF65-F5344CB8AC3E}">
        <p14:creationId xmlns="" xmlns:p14="http://schemas.microsoft.com/office/powerpoint/2010/main" val="4292677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8183880" cy="79208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Список використаної літератури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564904"/>
            <a:ext cx="8183880" cy="3240360"/>
          </a:xfrm>
        </p:spPr>
        <p:txBody>
          <a:bodyPr/>
          <a:lstStyle/>
          <a:p>
            <a:r>
              <a:rPr lang="uk-UA" dirty="0"/>
              <a:t>Таблиці, приклади, матеріали довідкового характеру та ін. </a:t>
            </a:r>
            <a:endParaRPr lang="uk-UA" dirty="0" smtClean="0"/>
          </a:p>
          <a:p>
            <a:r>
              <a:rPr lang="uk-UA" dirty="0" smtClean="0"/>
              <a:t>Розробки уроків</a:t>
            </a:r>
          </a:p>
          <a:p>
            <a:r>
              <a:rPr lang="uk-UA" dirty="0" smtClean="0"/>
              <a:t>Графіки, схеми, малюнки, діаграми</a:t>
            </a:r>
          </a:p>
          <a:p>
            <a:r>
              <a:rPr lang="uk-UA" dirty="0" smtClean="0"/>
              <a:t>Брошури, програмки</a:t>
            </a:r>
          </a:p>
          <a:p>
            <a:r>
              <a:rPr lang="uk-UA" dirty="0" smtClean="0"/>
              <a:t>Фото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556793"/>
            <a:ext cx="8183880" cy="792088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z="4000" dirty="0">
                <a:solidFill>
                  <a:schemeClr val="tx1"/>
                </a:solidFill>
              </a:rPr>
              <a:t>Додатки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9506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Авторські посібники, підручники, програми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285861"/>
            <a:ext cx="8229600" cy="4840303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/>
              <a:t>КЛАСИФІКАЦІЯ </a:t>
            </a:r>
            <a:r>
              <a:rPr lang="ru-RU" sz="2400" b="1" dirty="0"/>
              <a:t>ВИДАНЬ </a:t>
            </a:r>
            <a:endParaRPr lang="ru-RU" sz="2400" b="1" dirty="0" smtClean="0"/>
          </a:p>
          <a:p>
            <a:pPr algn="ctr">
              <a:buNone/>
            </a:pPr>
            <a:r>
              <a:rPr lang="ru-RU" sz="1800" dirty="0" smtClean="0"/>
              <a:t>(</a:t>
            </a:r>
            <a:r>
              <a:rPr lang="ru-RU" sz="1800" dirty="0"/>
              <a:t>Витяг з ДСТУ 3017-95 “Видання. Основні види. Терміни та визначення”)</a:t>
            </a:r>
            <a:endParaRPr lang="uk-UA" sz="1800" b="1" dirty="0" smtClean="0"/>
          </a:p>
          <a:p>
            <a:r>
              <a:rPr lang="uk-UA" b="1" u="sng" dirty="0" smtClean="0"/>
              <a:t>Підручник</a:t>
            </a:r>
            <a:r>
              <a:rPr lang="uk-UA" b="1" dirty="0" smtClean="0"/>
              <a:t> – </a:t>
            </a:r>
            <a:r>
              <a:rPr lang="uk-UA" dirty="0" smtClean="0"/>
              <a:t>навчальне видання із систематизованим викладом дисципліни (її розділу, частини), що відповідає навчальній програмі та офіційно затверджене як таке</a:t>
            </a:r>
          </a:p>
          <a:p>
            <a:r>
              <a:rPr lang="uk-UA" b="1" u="sng" dirty="0" smtClean="0"/>
              <a:t>Посібник</a:t>
            </a:r>
            <a:r>
              <a:rPr lang="uk-UA" b="1" dirty="0" smtClean="0"/>
              <a:t> – </a:t>
            </a:r>
            <a:r>
              <a:rPr lang="uk-UA" dirty="0" smtClean="0"/>
              <a:t>видання, призначене на допомогу в практичній діяльності чи оволодінні навчальною дисципліною </a:t>
            </a:r>
          </a:p>
          <a:p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Авторські посібники, підручники, програми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4840303"/>
          </a:xfrm>
        </p:spPr>
        <p:txBody>
          <a:bodyPr/>
          <a:lstStyle/>
          <a:p>
            <a:r>
              <a:rPr lang="uk-UA" b="1" u="sng" dirty="0" smtClean="0"/>
              <a:t>Наочний посібник</a:t>
            </a:r>
            <a:r>
              <a:rPr lang="uk-UA" b="1" dirty="0" smtClean="0"/>
              <a:t> – </a:t>
            </a:r>
            <a:r>
              <a:rPr lang="uk-UA" dirty="0" smtClean="0"/>
              <a:t>видання, зміст якого передається, в основному, зображувальними засобами</a:t>
            </a:r>
          </a:p>
          <a:p>
            <a:endParaRPr lang="uk-UA" sz="1600" b="1" dirty="0" smtClean="0"/>
          </a:p>
          <a:p>
            <a:r>
              <a:rPr lang="uk-UA" b="1" u="sng" dirty="0" smtClean="0"/>
              <a:t>Практичний посібник</a:t>
            </a:r>
            <a:r>
              <a:rPr lang="uk-UA" b="1" dirty="0" smtClean="0"/>
              <a:t> – </a:t>
            </a:r>
            <a:r>
              <a:rPr lang="uk-UA" dirty="0" smtClean="0"/>
              <a:t>виробничо-практичне видання, призначене практичним працівникам для оволодіння знаннями та навичками при виконанні будь-якої роботи, операції, процесу </a:t>
            </a:r>
          </a:p>
          <a:p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"/>
            <a:ext cx="7773987" cy="571480"/>
          </a:xfrm>
        </p:spPr>
        <p:txBody>
          <a:bodyPr/>
          <a:lstStyle/>
          <a:p>
            <a:pPr algn="ctr"/>
            <a:r>
              <a:rPr lang="uk-UA" sz="2400" dirty="0" smtClean="0"/>
              <a:t>Кількість робіт по напрямках</a:t>
            </a:r>
            <a:r>
              <a:rPr lang="en-US" sz="2400" dirty="0" smtClean="0"/>
              <a:t> (842 </a:t>
            </a:r>
            <a:r>
              <a:rPr lang="uk-UA" sz="2400" dirty="0" smtClean="0"/>
              <a:t>роботи</a:t>
            </a:r>
            <a:r>
              <a:rPr lang="en-US" sz="2400" dirty="0" smtClean="0"/>
              <a:t>)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00109"/>
          <a:ext cx="8329642" cy="574512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4634"/>
                <a:gridCol w="6121934"/>
                <a:gridCol w="1643074"/>
              </a:tblGrid>
              <a:tr h="645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п/</a:t>
                      </a:r>
                      <a:r>
                        <a:rPr lang="uk-UA" sz="1400" b="1" dirty="0" err="1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0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Початкова освіта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0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Українська мова та література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0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ДНЗ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0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0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Англійська мова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7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Російська мова, зарубіжна література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24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Виховна робота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Історія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0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Біологія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7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Практичні психологи та соціальні педагоги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0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Географія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0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Директори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0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Школи-інернати та спеціальні школи-інтернати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Авторські посібники, підручники, програми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4840303"/>
          </a:xfrm>
        </p:spPr>
        <p:txBody>
          <a:bodyPr/>
          <a:lstStyle/>
          <a:p>
            <a:r>
              <a:rPr lang="uk-UA" b="1" u="sng" dirty="0" smtClean="0"/>
              <a:t>Навчальний посібник</a:t>
            </a:r>
            <a:r>
              <a:rPr lang="uk-UA" b="1" dirty="0" smtClean="0"/>
              <a:t> – </a:t>
            </a:r>
            <a:r>
              <a:rPr lang="uk-UA" dirty="0" smtClean="0"/>
              <a:t>навчальне видання, що доповнює або частково/повністю замінює підручник та офіційно затверджене як таке </a:t>
            </a:r>
          </a:p>
          <a:p>
            <a:pPr>
              <a:buNone/>
            </a:pPr>
            <a:endParaRPr lang="uk-UA" sz="1800" dirty="0" smtClean="0"/>
          </a:p>
          <a:p>
            <a:r>
              <a:rPr lang="uk-UA" b="1" u="sng" dirty="0" smtClean="0"/>
              <a:t>Навчально-методичний посібник</a:t>
            </a:r>
            <a:r>
              <a:rPr lang="uk-UA" b="1" dirty="0" smtClean="0"/>
              <a:t> – </a:t>
            </a:r>
            <a:r>
              <a:rPr lang="uk-UA" dirty="0" smtClean="0"/>
              <a:t>навчальне видання з методики викладання навчальної дисципліни (її розділу, частини) або методики виховання </a:t>
            </a:r>
          </a:p>
          <a:p>
            <a:endParaRPr lang="uk-UA" dirty="0" smtClean="0"/>
          </a:p>
          <a:p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Авторські посібники, підручники, програми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4840303"/>
          </a:xfrm>
        </p:spPr>
        <p:txBody>
          <a:bodyPr/>
          <a:lstStyle/>
          <a:p>
            <a:r>
              <a:rPr lang="uk-UA" sz="3000" b="1" u="sng" dirty="0" smtClean="0"/>
              <a:t>Практичний порадник</a:t>
            </a:r>
            <a:r>
              <a:rPr lang="uk-UA" sz="3000" b="1" dirty="0" smtClean="0"/>
              <a:t> – </a:t>
            </a:r>
            <a:r>
              <a:rPr lang="uk-UA" sz="3000" dirty="0" smtClean="0"/>
              <a:t>видання, розраховане на самостійне оволодіння будь-якими виробничо-практичними навичками </a:t>
            </a:r>
          </a:p>
          <a:p>
            <a:r>
              <a:rPr lang="uk-UA" sz="3000" b="1" u="sng" dirty="0" smtClean="0"/>
              <a:t>Методичні рекомендації (методичні вказівки)</a:t>
            </a:r>
            <a:r>
              <a:rPr lang="uk-UA" sz="3000" b="1" dirty="0" smtClean="0"/>
              <a:t> – </a:t>
            </a:r>
            <a:r>
              <a:rPr lang="uk-UA" sz="3000" dirty="0" smtClean="0"/>
              <a:t>навчальне або виробничо-практичне видання роз’яснень з певної теми, розділу або питання навчальної дисципліни, роду практичної діяльності з методикою виконання окремих завдань, певного виду робіт, а також заходів </a:t>
            </a:r>
          </a:p>
          <a:p>
            <a:endParaRPr lang="uk-UA" dirty="0" smtClean="0"/>
          </a:p>
          <a:p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Авторські посібники, підручники, програми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4840303"/>
          </a:xfrm>
        </p:spPr>
        <p:txBody>
          <a:bodyPr/>
          <a:lstStyle/>
          <a:p>
            <a:r>
              <a:rPr lang="uk-UA" sz="2800" b="1" u="sng" dirty="0" smtClean="0"/>
              <a:t>Навчальна програма </a:t>
            </a:r>
            <a:r>
              <a:rPr lang="uk-UA" sz="2800" b="1" dirty="0" smtClean="0"/>
              <a:t>– </a:t>
            </a:r>
            <a:r>
              <a:rPr lang="uk-UA" sz="2800" dirty="0" smtClean="0"/>
              <a:t>навчальне видання, що визначає зміст, обсяг, а також порядок вивчення і викладання певної навчальної дисципліни чи її розділу </a:t>
            </a:r>
          </a:p>
          <a:p>
            <a:r>
              <a:rPr lang="uk-UA" sz="2800" b="1" u="sng" dirty="0" smtClean="0"/>
              <a:t>Словник</a:t>
            </a:r>
            <a:r>
              <a:rPr lang="uk-UA" sz="2800" b="1" dirty="0" smtClean="0"/>
              <a:t> – </a:t>
            </a:r>
            <a:r>
              <a:rPr lang="uk-UA" sz="2800" dirty="0" smtClean="0"/>
              <a:t>довідкове видання впорядкованого переліку мовних одиниць (слів, словосполучень, фраз, термінів, імен, знаків), доповнених відповідними довідковими даними </a:t>
            </a:r>
          </a:p>
          <a:p>
            <a:endParaRPr lang="uk-UA" dirty="0" smtClean="0"/>
          </a:p>
          <a:p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Авторські посібники, підручники, програми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357850"/>
          </a:xfrm>
        </p:spPr>
        <p:txBody>
          <a:bodyPr/>
          <a:lstStyle/>
          <a:p>
            <a:r>
              <a:rPr lang="uk-UA" sz="2800" b="1" u="sng" dirty="0" smtClean="0"/>
              <a:t>Практикум</a:t>
            </a:r>
            <a:r>
              <a:rPr lang="uk-UA" sz="2800" u="sng" dirty="0" smtClean="0"/>
              <a:t> </a:t>
            </a:r>
            <a:r>
              <a:rPr lang="uk-UA" sz="2800" dirty="0" smtClean="0"/>
              <a:t>- навчальне видання практичних завдань і вправ, що сприяють засвоєнню набутих знань, умінь і навичок, їх систематизації та узагальненню, перевірці якості їх засвоєння</a:t>
            </a:r>
            <a:endParaRPr lang="ru-RU" sz="2800" dirty="0"/>
          </a:p>
          <a:p>
            <a:r>
              <a:rPr lang="uk-UA" sz="2800" b="1" u="sng" dirty="0" smtClean="0"/>
              <a:t>Збірник задач і вправ</a:t>
            </a:r>
            <a:r>
              <a:rPr lang="uk-UA" sz="2800" u="sng" dirty="0" smtClean="0"/>
              <a:t>, </a:t>
            </a:r>
            <a:r>
              <a:rPr lang="uk-UA" sz="2800" b="1" u="sng" dirty="0" smtClean="0"/>
              <a:t>тестові завдання, збірники текстів диктантів і переказів</a:t>
            </a:r>
            <a:r>
              <a:rPr lang="uk-UA" sz="2800" dirty="0" smtClean="0"/>
              <a:t> - навчальні видання, які містять завдання для практичних занять і самостійної роботи. Розділи можуть відноситися до одного практичного заняття або до тематичного блоку</a:t>
            </a:r>
            <a:endParaRPr lang="uk-UA" dirty="0" smtClean="0"/>
          </a:p>
          <a:p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3" y="1"/>
            <a:ext cx="7773987" cy="688975"/>
          </a:xfrm>
        </p:spPr>
        <p:txBody>
          <a:bodyPr/>
          <a:lstStyle/>
          <a:p>
            <a:r>
              <a:rPr lang="uk-UA" sz="4000" dirty="0" smtClean="0"/>
              <a:t>Вимоги до посібника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5554683"/>
          </a:xfrm>
        </p:spPr>
        <p:txBody>
          <a:bodyPr/>
          <a:lstStyle/>
          <a:p>
            <a:r>
              <a:rPr lang="ru-RU" sz="2400" b="1" u="sng" dirty="0"/>
              <a:t>Структура</a:t>
            </a:r>
            <a:endParaRPr lang="ru-RU" sz="2400" u="sng" dirty="0"/>
          </a:p>
          <a:p>
            <a:r>
              <a:rPr lang="uk-UA" sz="2100" dirty="0" smtClean="0"/>
              <a:t>Титульний </a:t>
            </a:r>
            <a:r>
              <a:rPr lang="uk-UA" sz="2100" dirty="0"/>
              <a:t>аркуш </a:t>
            </a:r>
            <a:r>
              <a:rPr lang="uk-UA" sz="2100" dirty="0" smtClean="0"/>
              <a:t>видання </a:t>
            </a:r>
            <a:r>
              <a:rPr lang="uk-UA" sz="1050" dirty="0" smtClean="0"/>
              <a:t>(відомості про організацію, від імені якої випускається видання, повна назва навчально-методичного видання: навчальний посібник, методичні вказівки (рекомендації), навчальна програма тощо;  місце і рік видання матеріалу</a:t>
            </a:r>
            <a:r>
              <a:rPr lang="ru-RU" sz="1050" dirty="0" smtClean="0"/>
              <a:t>)</a:t>
            </a:r>
            <a:endParaRPr lang="uk-UA" sz="2100" dirty="0"/>
          </a:p>
          <a:p>
            <a:r>
              <a:rPr lang="uk-UA" sz="2100" dirty="0" smtClean="0"/>
              <a:t>Зворот </a:t>
            </a:r>
            <a:r>
              <a:rPr lang="uk-UA" sz="2100" dirty="0"/>
              <a:t>титульного </a:t>
            </a:r>
            <a:r>
              <a:rPr lang="uk-UA" sz="2100" dirty="0" smtClean="0"/>
              <a:t>аркуша </a:t>
            </a:r>
            <a:r>
              <a:rPr lang="uk-UA" sz="1050" dirty="0"/>
              <a:t>(</a:t>
            </a:r>
            <a:r>
              <a:rPr lang="ru-RU" sz="1050" dirty="0"/>
              <a:t>У</a:t>
            </a:r>
            <a:r>
              <a:rPr lang="ru-RU" sz="1050" dirty="0" smtClean="0"/>
              <a:t>ДК</a:t>
            </a:r>
            <a:r>
              <a:rPr lang="ru-RU" sz="1050" dirty="0"/>
              <a:t>; </a:t>
            </a:r>
            <a:r>
              <a:rPr lang="ru-RU" sz="1050" dirty="0" smtClean="0"/>
              <a:t> </a:t>
            </a:r>
            <a:r>
              <a:rPr lang="ru-RU" sz="1050" dirty="0" err="1"/>
              <a:t>підстава</a:t>
            </a:r>
            <a:r>
              <a:rPr lang="ru-RU" sz="1050" dirty="0"/>
              <a:t> для </a:t>
            </a:r>
            <a:r>
              <a:rPr lang="ru-RU" sz="1050" dirty="0" err="1"/>
              <a:t>видання</a:t>
            </a:r>
            <a:r>
              <a:rPr lang="ru-RU" sz="1050" dirty="0"/>
              <a:t> </a:t>
            </a:r>
            <a:r>
              <a:rPr lang="ru-RU" sz="1050" dirty="0" err="1"/>
              <a:t>матеріалів</a:t>
            </a:r>
            <a:r>
              <a:rPr lang="ru-RU" sz="1050" dirty="0"/>
              <a:t>: </a:t>
            </a:r>
            <a:r>
              <a:rPr lang="ru-RU" sz="1050" dirty="0" err="1"/>
              <a:t>рішення</a:t>
            </a:r>
            <a:r>
              <a:rPr lang="ru-RU" sz="1050" dirty="0"/>
              <a:t> </a:t>
            </a:r>
            <a:r>
              <a:rPr lang="ru-RU" sz="1050" dirty="0" err="1"/>
              <a:t>засідання</a:t>
            </a:r>
            <a:r>
              <a:rPr lang="ru-RU" sz="1050" dirty="0"/>
              <a:t> </a:t>
            </a:r>
            <a:r>
              <a:rPr lang="ru-RU" sz="1050" dirty="0" err="1" smtClean="0"/>
              <a:t>науково-методичної</a:t>
            </a:r>
            <a:r>
              <a:rPr lang="ru-RU" sz="1050" dirty="0" smtClean="0"/>
              <a:t> </a:t>
            </a:r>
            <a:r>
              <a:rPr lang="ru-RU" sz="1050" dirty="0"/>
              <a:t>ради </a:t>
            </a:r>
            <a:r>
              <a:rPr lang="ru-RU" sz="1050" dirty="0" smtClean="0"/>
              <a:t>(</a:t>
            </a:r>
            <a:r>
              <a:rPr lang="ru-RU" sz="1050" dirty="0"/>
              <a:t>дата </a:t>
            </a:r>
            <a:r>
              <a:rPr lang="ru-RU" sz="1050" dirty="0" err="1"/>
              <a:t>і</a:t>
            </a:r>
            <a:r>
              <a:rPr lang="ru-RU" sz="1050" dirty="0"/>
              <a:t> номер протоколу), </a:t>
            </a:r>
            <a:r>
              <a:rPr lang="ru-RU" sz="1050" dirty="0" err="1"/>
              <a:t>засідання</a:t>
            </a:r>
            <a:r>
              <a:rPr lang="ru-RU" sz="1050" dirty="0"/>
              <a:t> </a:t>
            </a:r>
            <a:r>
              <a:rPr lang="ru-RU" sz="1050" dirty="0" err="1"/>
              <a:t>кафедри</a:t>
            </a:r>
            <a:r>
              <a:rPr lang="ru-RU" sz="1050" dirty="0"/>
              <a:t> (дата </a:t>
            </a:r>
            <a:r>
              <a:rPr lang="ru-RU" sz="1050" dirty="0" err="1"/>
              <a:t>і</a:t>
            </a:r>
            <a:r>
              <a:rPr lang="ru-RU" sz="1050" dirty="0"/>
              <a:t> номер протоколу); </a:t>
            </a:r>
            <a:r>
              <a:rPr lang="ru-RU" sz="1050" dirty="0" err="1" smtClean="0"/>
              <a:t>укладач</a:t>
            </a:r>
            <a:r>
              <a:rPr lang="ru-RU" sz="1050" dirty="0" smtClean="0"/>
              <a:t>(</a:t>
            </a:r>
            <a:r>
              <a:rPr lang="ru-RU" sz="1050" dirty="0" err="1" smtClean="0"/>
              <a:t>і</a:t>
            </a:r>
            <a:r>
              <a:rPr lang="ru-RU" sz="1050" dirty="0"/>
              <a:t>), (</a:t>
            </a:r>
            <a:r>
              <a:rPr lang="ru-RU" sz="1050" dirty="0" err="1"/>
              <a:t>прізвище</a:t>
            </a:r>
            <a:r>
              <a:rPr lang="ru-RU" sz="1050" dirty="0"/>
              <a:t>, </a:t>
            </a:r>
            <a:r>
              <a:rPr lang="ru-RU" sz="1050" dirty="0" err="1"/>
              <a:t>ім’я</a:t>
            </a:r>
            <a:r>
              <a:rPr lang="ru-RU" sz="1050" dirty="0"/>
              <a:t>, по </a:t>
            </a:r>
            <a:r>
              <a:rPr lang="ru-RU" sz="1050" dirty="0" err="1"/>
              <a:t>батькові</a:t>
            </a:r>
            <a:r>
              <a:rPr lang="ru-RU" sz="1050" dirty="0"/>
              <a:t>, </a:t>
            </a:r>
            <a:r>
              <a:rPr lang="ru-RU" sz="1050" dirty="0" err="1"/>
              <a:t>вчений</a:t>
            </a:r>
            <a:r>
              <a:rPr lang="ru-RU" sz="1050" dirty="0"/>
              <a:t> </a:t>
            </a:r>
            <a:r>
              <a:rPr lang="ru-RU" sz="1050" dirty="0" err="1"/>
              <a:t>ступінь</a:t>
            </a:r>
            <a:r>
              <a:rPr lang="ru-RU" sz="1050" dirty="0"/>
              <a:t>, </a:t>
            </a:r>
            <a:r>
              <a:rPr lang="ru-RU" sz="1050" dirty="0" err="1"/>
              <a:t>місце</a:t>
            </a:r>
            <a:r>
              <a:rPr lang="ru-RU" sz="1050" dirty="0"/>
              <a:t> </a:t>
            </a:r>
            <a:r>
              <a:rPr lang="ru-RU" sz="1050" dirty="0" err="1"/>
              <a:t>роботи</a:t>
            </a:r>
            <a:r>
              <a:rPr lang="ru-RU" sz="1050" dirty="0"/>
              <a:t>); </a:t>
            </a:r>
            <a:r>
              <a:rPr lang="ru-RU" sz="1050" dirty="0" smtClean="0"/>
              <a:t> </a:t>
            </a:r>
            <a:r>
              <a:rPr lang="ru-RU" sz="1050" dirty="0"/>
              <a:t>рецензент(и) (</a:t>
            </a:r>
            <a:r>
              <a:rPr lang="ru-RU" sz="1050" dirty="0" err="1"/>
              <a:t>прізвище</a:t>
            </a:r>
            <a:r>
              <a:rPr lang="ru-RU" sz="1050" dirty="0"/>
              <a:t>, </a:t>
            </a:r>
            <a:r>
              <a:rPr lang="ru-RU" sz="1050" dirty="0" err="1"/>
              <a:t>ім’я</a:t>
            </a:r>
            <a:r>
              <a:rPr lang="ru-RU" sz="1050" dirty="0"/>
              <a:t>, по </a:t>
            </a:r>
            <a:r>
              <a:rPr lang="ru-RU" sz="1050" dirty="0" err="1"/>
              <a:t>батькові</a:t>
            </a:r>
            <a:r>
              <a:rPr lang="ru-RU" sz="1050" dirty="0"/>
              <a:t>, </a:t>
            </a:r>
            <a:r>
              <a:rPr lang="ru-RU" sz="1050" dirty="0" err="1"/>
              <a:t>вчений</a:t>
            </a:r>
            <a:r>
              <a:rPr lang="ru-RU" sz="1050" dirty="0"/>
              <a:t> </a:t>
            </a:r>
            <a:r>
              <a:rPr lang="ru-RU" sz="1050" dirty="0" err="1"/>
              <a:t>ступінь</a:t>
            </a:r>
            <a:r>
              <a:rPr lang="ru-RU" sz="1050" dirty="0"/>
              <a:t>, </a:t>
            </a:r>
            <a:r>
              <a:rPr lang="ru-RU" sz="1050" dirty="0" err="1"/>
              <a:t>місце</a:t>
            </a:r>
            <a:r>
              <a:rPr lang="ru-RU" sz="1050" dirty="0"/>
              <a:t> </a:t>
            </a:r>
            <a:r>
              <a:rPr lang="ru-RU" sz="1050" dirty="0" err="1" smtClean="0"/>
              <a:t>роботи</a:t>
            </a:r>
            <a:r>
              <a:rPr lang="ru-RU" sz="1050" dirty="0"/>
              <a:t>); </a:t>
            </a:r>
            <a:r>
              <a:rPr lang="ru-RU" sz="1050" dirty="0" err="1" smtClean="0"/>
              <a:t>бібліографічний</a:t>
            </a:r>
            <a:r>
              <a:rPr lang="ru-RU" sz="1050" dirty="0" smtClean="0"/>
              <a:t> </a:t>
            </a:r>
            <a:r>
              <a:rPr lang="ru-RU" sz="1050" dirty="0" err="1"/>
              <a:t>опис</a:t>
            </a:r>
            <a:r>
              <a:rPr lang="ru-RU" sz="1050" dirty="0"/>
              <a:t> </a:t>
            </a:r>
            <a:r>
              <a:rPr lang="ru-RU" sz="1050" dirty="0" err="1"/>
              <a:t>видання</a:t>
            </a:r>
            <a:r>
              <a:rPr lang="ru-RU" sz="1050" dirty="0"/>
              <a:t> (</a:t>
            </a:r>
            <a:r>
              <a:rPr lang="ru-RU" sz="1050" dirty="0" err="1"/>
              <a:t>зокрема</a:t>
            </a:r>
            <a:r>
              <a:rPr lang="ru-RU" sz="1050" dirty="0"/>
              <a:t> </a:t>
            </a:r>
            <a:r>
              <a:rPr lang="ru-RU" sz="1050" dirty="0" err="1"/>
              <a:t>авторський</a:t>
            </a:r>
            <a:r>
              <a:rPr lang="ru-RU" sz="1050" dirty="0"/>
              <a:t> знак); </a:t>
            </a:r>
            <a:r>
              <a:rPr lang="ru-RU" sz="1050" dirty="0" err="1" smtClean="0"/>
              <a:t>анотація</a:t>
            </a:r>
            <a:r>
              <a:rPr lang="ru-RU" sz="1050" dirty="0" smtClean="0"/>
              <a:t> </a:t>
            </a:r>
            <a:r>
              <a:rPr lang="ru-RU" sz="1050" dirty="0"/>
              <a:t>(</a:t>
            </a:r>
            <a:r>
              <a:rPr lang="ru-RU" sz="1050" dirty="0" err="1"/>
              <a:t>розмір</a:t>
            </a:r>
            <a:r>
              <a:rPr lang="ru-RU" sz="1050" dirty="0"/>
              <a:t> шрифту 12) (</a:t>
            </a:r>
            <a:r>
              <a:rPr lang="ru-RU" sz="1050" dirty="0" err="1"/>
              <a:t>містить</a:t>
            </a:r>
            <a:r>
              <a:rPr lang="ru-RU" sz="1050" dirty="0"/>
              <a:t> </a:t>
            </a:r>
            <a:r>
              <a:rPr lang="ru-RU" sz="1050" dirty="0" err="1"/>
              <a:t>опис</a:t>
            </a:r>
            <a:r>
              <a:rPr lang="ru-RU" sz="1050" dirty="0"/>
              <a:t> </a:t>
            </a:r>
            <a:r>
              <a:rPr lang="ru-RU" sz="1050" dirty="0" err="1"/>
              <a:t>структури</a:t>
            </a:r>
            <a:r>
              <a:rPr lang="ru-RU" sz="1050" dirty="0"/>
              <a:t> </a:t>
            </a:r>
            <a:r>
              <a:rPr lang="ru-RU" sz="1050" dirty="0" err="1"/>
              <a:t>видання</a:t>
            </a:r>
            <a:r>
              <a:rPr lang="ru-RU" sz="1050" dirty="0"/>
              <a:t> </a:t>
            </a:r>
            <a:r>
              <a:rPr lang="ru-RU" sz="1050" dirty="0" err="1"/>
              <a:t>і</a:t>
            </a:r>
            <a:r>
              <a:rPr lang="ru-RU" sz="1050" dirty="0"/>
              <a:t> для кого </a:t>
            </a:r>
            <a:r>
              <a:rPr lang="ru-RU" sz="1050" dirty="0" err="1"/>
              <a:t>призначене</a:t>
            </a:r>
            <a:r>
              <a:rPr lang="ru-RU" sz="1050" dirty="0"/>
              <a:t>); </a:t>
            </a:r>
            <a:r>
              <a:rPr lang="ru-RU" sz="1050" dirty="0" smtClean="0"/>
              <a:t>знак </a:t>
            </a:r>
            <a:r>
              <a:rPr lang="ru-RU" sz="1050" dirty="0"/>
              <a:t>©, </a:t>
            </a:r>
            <a:r>
              <a:rPr lang="ru-RU" sz="1050" dirty="0" err="1"/>
              <a:t>ім’я</a:t>
            </a:r>
            <a:r>
              <a:rPr lang="ru-RU" sz="1050" dirty="0"/>
              <a:t> особи, </a:t>
            </a:r>
            <a:r>
              <a:rPr lang="ru-RU" sz="1050" dirty="0" err="1"/>
              <a:t>що</a:t>
            </a:r>
            <a:r>
              <a:rPr lang="ru-RU" sz="1050" dirty="0"/>
              <a:t> </a:t>
            </a:r>
            <a:r>
              <a:rPr lang="ru-RU" sz="1050" dirty="0" err="1"/>
              <a:t>має</a:t>
            </a:r>
            <a:r>
              <a:rPr lang="ru-RU" sz="1050" dirty="0"/>
              <a:t> </a:t>
            </a:r>
            <a:r>
              <a:rPr lang="ru-RU" sz="1050" dirty="0" err="1"/>
              <a:t>авторське</a:t>
            </a:r>
            <a:r>
              <a:rPr lang="ru-RU" sz="1050" dirty="0"/>
              <a:t> право </a:t>
            </a:r>
            <a:r>
              <a:rPr lang="ru-RU" sz="1050" dirty="0" err="1"/>
              <a:t>і</a:t>
            </a:r>
            <a:r>
              <a:rPr lang="ru-RU" sz="1050" dirty="0"/>
              <a:t> </a:t>
            </a:r>
            <a:r>
              <a:rPr lang="ru-RU" sz="1050" dirty="0" err="1"/>
              <a:t>рік</a:t>
            </a:r>
            <a:r>
              <a:rPr lang="ru-RU" sz="1050" dirty="0"/>
              <a:t> </a:t>
            </a:r>
            <a:r>
              <a:rPr lang="ru-RU" sz="1050" dirty="0" err="1"/>
              <a:t>першої</a:t>
            </a:r>
            <a:r>
              <a:rPr lang="ru-RU" sz="1050" dirty="0"/>
              <a:t> </a:t>
            </a:r>
            <a:r>
              <a:rPr lang="ru-RU" sz="1050" dirty="0" err="1"/>
              <a:t>публікації</a:t>
            </a:r>
            <a:r>
              <a:rPr lang="ru-RU" sz="1050" dirty="0"/>
              <a:t> (</a:t>
            </a:r>
            <a:r>
              <a:rPr lang="ru-RU" sz="1050" dirty="0" err="1"/>
              <a:t>розмір</a:t>
            </a:r>
            <a:r>
              <a:rPr lang="ru-RU" sz="1050" dirty="0"/>
              <a:t> шрифту 12, </a:t>
            </a:r>
            <a:r>
              <a:rPr lang="ru-RU" sz="1050" dirty="0" err="1"/>
              <a:t>вирівнювання</a:t>
            </a:r>
            <a:r>
              <a:rPr lang="ru-RU" sz="1050" dirty="0"/>
              <a:t> по правому краю</a:t>
            </a:r>
            <a:r>
              <a:rPr lang="ru-RU" sz="1050" dirty="0" smtClean="0"/>
              <a:t>)</a:t>
            </a:r>
            <a:endParaRPr lang="uk-UA" sz="1050" dirty="0"/>
          </a:p>
          <a:p>
            <a:r>
              <a:rPr lang="uk-UA" sz="2100" dirty="0" smtClean="0"/>
              <a:t>Зміст (назви розділів у точній відповідності до затвердженої навчальної програми).</a:t>
            </a:r>
          </a:p>
          <a:p>
            <a:r>
              <a:rPr lang="uk-UA" sz="2100" dirty="0" smtClean="0"/>
              <a:t>Вступ (передмова) – яку частину навчальної дисципліни розкриває посібник, які теми повністю, які – частково.</a:t>
            </a:r>
          </a:p>
          <a:p>
            <a:r>
              <a:rPr lang="uk-UA" sz="2100" dirty="0" smtClean="0"/>
              <a:t>Основний текст</a:t>
            </a:r>
          </a:p>
          <a:p>
            <a:r>
              <a:rPr lang="uk-UA" sz="2100" dirty="0" smtClean="0"/>
              <a:t>Питання, тести для самоконтролю</a:t>
            </a:r>
          </a:p>
          <a:p>
            <a:r>
              <a:rPr lang="uk-UA" sz="2100" dirty="0" smtClean="0"/>
              <a:t>Обов’язкові та додаткові задачі, приклади</a:t>
            </a:r>
          </a:p>
          <a:p>
            <a:r>
              <a:rPr lang="uk-UA" sz="2100" dirty="0" smtClean="0"/>
              <a:t>Довідково-інформаційні дані для розв’язання задач (таблиці, схеми тощо)</a:t>
            </a:r>
          </a:p>
          <a:p>
            <a:r>
              <a:rPr lang="uk-UA" sz="2100" dirty="0" smtClean="0"/>
              <a:t>Апарат для орієнтації в матеріалах книги (покажчики, списки)</a:t>
            </a:r>
          </a:p>
          <a:p>
            <a:r>
              <a:rPr lang="uk-UA" sz="2100" dirty="0" smtClean="0"/>
              <a:t>Список літератури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 smtClean="0"/>
              <a:t>Методичні рекомендації, практикум, збірник задач і вправ і т.д.</a:t>
            </a:r>
            <a:endParaRPr lang="uk-UA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</p:spPr>
        <p:txBody>
          <a:bodyPr/>
          <a:lstStyle/>
          <a:p>
            <a:r>
              <a:rPr lang="ru-RU" sz="2800" b="1" u="sng" dirty="0"/>
              <a:t>Структура</a:t>
            </a:r>
            <a:endParaRPr lang="ru-RU" sz="2800" u="sng" dirty="0"/>
          </a:p>
          <a:p>
            <a:pPr lvl="0"/>
            <a:r>
              <a:rPr lang="uk-UA" sz="1800" dirty="0" smtClean="0"/>
              <a:t>Титульний аркуш видання.</a:t>
            </a:r>
          </a:p>
          <a:p>
            <a:pPr lvl="0"/>
            <a:r>
              <a:rPr lang="uk-UA" sz="1800" dirty="0" smtClean="0"/>
              <a:t>Зворот титульного аркуша.</a:t>
            </a:r>
          </a:p>
          <a:p>
            <a:r>
              <a:rPr lang="uk-UA" sz="1800" dirty="0" smtClean="0"/>
              <a:t>Навчально-тематичний план дисципліни (теми, підтеми, кількість годин відповідно до навчального плану).</a:t>
            </a:r>
          </a:p>
          <a:p>
            <a:r>
              <a:rPr lang="uk-UA" sz="1800" dirty="0" smtClean="0"/>
              <a:t>Вступ (1-2 сторінки) – місце курсу в навчальному процесі, мета, предмет вивчення, роль у підготовці фахівця місце дисципліни серед інших предметів, попередні знання, що є основою для вивчення курсу, особливості, основні завдання, що стоять перед учнем при вивченні дисципліни, особливості дисципліни, використані технічні засоби. </a:t>
            </a:r>
          </a:p>
          <a:p>
            <a:r>
              <a:rPr lang="uk-UA" sz="1800" dirty="0" smtClean="0"/>
              <a:t>Основний текст - назва теми, методи опрацювання лекційного матеріалу і літератури, інструкції щодо виконання індивідуальних і самостійних завдань, підготовки до практичних занять.</a:t>
            </a:r>
          </a:p>
          <a:p>
            <a:r>
              <a:rPr lang="uk-UA" sz="1800" dirty="0" smtClean="0"/>
              <a:t>Питання, тести для самоконтролю</a:t>
            </a:r>
          </a:p>
          <a:p>
            <a:r>
              <a:rPr lang="uk-UA" sz="1800" dirty="0" smtClean="0"/>
              <a:t>Обов’язкові та додаткові задачі, приклади</a:t>
            </a:r>
          </a:p>
          <a:p>
            <a:r>
              <a:rPr lang="uk-UA" sz="1800" dirty="0" smtClean="0"/>
              <a:t>Довідково-інформаційні дані для розв’язання задач (таблиці, схеми тощо)</a:t>
            </a:r>
          </a:p>
          <a:p>
            <a:r>
              <a:rPr lang="uk-UA" sz="1800" dirty="0" smtClean="0"/>
              <a:t>Список літератури</a:t>
            </a:r>
            <a:endParaRPr lang="uk-UA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Оцінка посібників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4108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652"/>
                <a:gridCol w="5286412"/>
                <a:gridCol w="211453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п/</a:t>
                      </a:r>
                      <a:r>
                        <a:rPr lang="uk-UA" sz="2400" dirty="0" err="1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Вимоги</a:t>
                      </a:r>
                      <a:endParaRPr lang="ru-RU" sz="16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К-ть балів</a:t>
                      </a:r>
                      <a:endParaRPr lang="ru-RU" sz="16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(0-5 балів)</a:t>
                      </a:r>
                      <a:endParaRPr lang="ru-RU" sz="16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2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Загальні вимоги</a:t>
                      </a:r>
                      <a:endParaRPr lang="ru-RU" sz="2400" dirty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2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2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Вимоги до змісту</a:t>
                      </a:r>
                      <a:endParaRPr lang="ru-RU" sz="24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2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2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Вимоги до якості інформації</a:t>
                      </a:r>
                      <a:endParaRPr lang="ru-RU" sz="24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2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2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Вимоги до стилю викладу</a:t>
                      </a:r>
                      <a:endParaRPr lang="ru-RU" sz="24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 dirty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Вимоги до структури</a:t>
                      </a:r>
                      <a:endParaRPr lang="ru-RU" sz="2400" dirty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7" y="1000109"/>
            <a:ext cx="6257940" cy="1012825"/>
          </a:xfrm>
        </p:spPr>
        <p:txBody>
          <a:bodyPr/>
          <a:lstStyle/>
          <a:p>
            <a:r>
              <a:rPr lang="uk-UA" sz="6000" dirty="0" smtClean="0">
                <a:solidFill>
                  <a:schemeClr val="bg2"/>
                </a:solidFill>
              </a:rPr>
              <a:t>Дякую за увагу</a:t>
            </a:r>
            <a:r>
              <a:rPr lang="en-US" sz="6000" dirty="0" smtClean="0">
                <a:solidFill>
                  <a:schemeClr val="bg2"/>
                </a:solidFill>
              </a:rPr>
              <a:t>!</a:t>
            </a:r>
            <a:endParaRPr lang="en-US" sz="6000" dirty="0">
              <a:solidFill>
                <a:schemeClr val="bg2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14679" y="2214554"/>
            <a:ext cx="5715040" cy="533400"/>
          </a:xfrm>
        </p:spPr>
        <p:txBody>
          <a:bodyPr/>
          <a:lstStyle/>
          <a:p>
            <a:r>
              <a:rPr lang="uk-UA" sz="2800" dirty="0" smtClean="0"/>
              <a:t>Контактні телефони:</a:t>
            </a:r>
          </a:p>
          <a:p>
            <a:r>
              <a:rPr lang="uk-UA" sz="3200" b="1" dirty="0" smtClean="0"/>
              <a:t>(063) 117-69-45</a:t>
            </a:r>
          </a:p>
          <a:p>
            <a:r>
              <a:rPr lang="uk-UA" sz="3200" b="1" dirty="0" smtClean="0"/>
              <a:t>(0412) 47-43-24</a:t>
            </a:r>
          </a:p>
          <a:p>
            <a:r>
              <a:rPr lang="en-US" sz="2800" dirty="0" smtClean="0"/>
              <a:t>E-mail: </a:t>
            </a:r>
            <a:r>
              <a:rPr lang="en-US" sz="3200" b="1" dirty="0" smtClean="0"/>
              <a:t>pedvystavka@ukr.net</a:t>
            </a:r>
            <a:endParaRPr lang="ru-RU" sz="32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42875"/>
          <a:ext cx="8229600" cy="65405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14338"/>
                <a:gridCol w="4857784"/>
                <a:gridCol w="1357322"/>
                <a:gridCol w="1400156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 b="0" dirty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Фізика</a:t>
                      </a:r>
                      <a:endParaRPr lang="ru-RU" sz="1100" b="0" dirty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100" b="0" dirty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 b="0" dirty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76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Хімія</a:t>
                      </a:r>
                      <a:endParaRPr lang="ru-RU" sz="1100" b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Позашкільна освіта</a:t>
                      </a:r>
                      <a:endParaRPr lang="ru-RU" sz="1100" b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Заступники директорів </a:t>
                      </a:r>
                      <a:endParaRPr lang="ru-RU" sz="1100" b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Трудове навчання</a:t>
                      </a:r>
                      <a:endParaRPr lang="ru-RU" sz="1100" b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21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Фізична культура</a:t>
                      </a:r>
                      <a:endParaRPr lang="ru-RU" sz="1100" b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Інформатика</a:t>
                      </a:r>
                      <a:endParaRPr lang="ru-RU" sz="1100" b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21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Бібліотекарі.</a:t>
                      </a:r>
                      <a:endParaRPr lang="ru-RU" sz="1100" b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Німецька мова</a:t>
                      </a:r>
                      <a:endParaRPr lang="ru-RU" sz="1100" b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Методисти РМК (ММК) (центрів)</a:t>
                      </a:r>
                      <a:endParaRPr lang="ru-RU" sz="1100" b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ГПД</a:t>
                      </a:r>
                      <a:endParaRPr lang="ru-RU" sz="1100" b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6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Логопеди</a:t>
                      </a:r>
                      <a:endParaRPr lang="ru-RU" sz="1100" b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Інклюзивна освіта</a:t>
                      </a:r>
                      <a:endParaRPr lang="ru-RU" sz="1100" b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Музичне мистецтво</a:t>
                      </a:r>
                      <a:endParaRPr lang="ru-RU" sz="1100" b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Педагоги-організатори</a:t>
                      </a:r>
                      <a:endParaRPr lang="ru-RU" sz="1100" b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Польська мова</a:t>
                      </a:r>
                      <a:endParaRPr lang="ru-RU" sz="1100" b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Асистент вчителя</a:t>
                      </a:r>
                      <a:endParaRPr lang="ru-RU" sz="1100" b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Образотворче мистецтво</a:t>
                      </a:r>
                      <a:endParaRPr lang="ru-RU" sz="1100" b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Освітні округи</a:t>
                      </a:r>
                      <a:endParaRPr lang="ru-RU" sz="1100" b="0" dirty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hidden">
          <a:xfrm>
            <a:off x="26560" y="1214423"/>
            <a:ext cx="9144000" cy="5662873"/>
          </a:xfrm>
          <a:prstGeom prst="rect">
            <a:avLst/>
          </a:prstGeom>
          <a:gradFill rotWithShape="1">
            <a:gsLst>
              <a:gs pos="0">
                <a:srgbClr val="000000">
                  <a:gamma/>
                  <a:tint val="0"/>
                  <a:invGamma/>
                  <a:alpha val="0"/>
                </a:srgbClr>
              </a:gs>
              <a:gs pos="100000">
                <a:srgbClr val="000000">
                  <a:alpha val="2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>
          <a:xfrm>
            <a:off x="928663" y="1214422"/>
            <a:ext cx="6934200" cy="914400"/>
          </a:xfrm>
        </p:spPr>
        <p:txBody>
          <a:bodyPr/>
          <a:lstStyle/>
          <a:p>
            <a:r>
              <a:rPr lang="uk-UA" dirty="0" smtClean="0"/>
              <a:t>Етапи проведення виставки</a:t>
            </a:r>
            <a:endParaRPr lang="en-US" dirty="0"/>
          </a:p>
        </p:txBody>
      </p:sp>
      <p:sp>
        <p:nvSpPr>
          <p:cNvPr id="57348" name="Freeform 4"/>
          <p:cNvSpPr>
            <a:spLocks/>
          </p:cNvSpPr>
          <p:nvPr/>
        </p:nvSpPr>
        <p:spPr bwMode="gray">
          <a:xfrm>
            <a:off x="107504" y="2778126"/>
            <a:ext cx="8759477" cy="3099148"/>
          </a:xfrm>
          <a:custGeom>
            <a:avLst/>
            <a:gdLst>
              <a:gd name="T0" fmla="*/ 0 w 5424"/>
              <a:gd name="T1" fmla="*/ 1440 h 1488"/>
              <a:gd name="T2" fmla="*/ 0 w 5424"/>
              <a:gd name="T3" fmla="*/ 1488 h 1488"/>
              <a:gd name="T4" fmla="*/ 1152 w 5424"/>
              <a:gd name="T5" fmla="*/ 1488 h 1488"/>
              <a:gd name="T6" fmla="*/ 1392 w 5424"/>
              <a:gd name="T7" fmla="*/ 1008 h 1488"/>
              <a:gd name="T8" fmla="*/ 2544 w 5424"/>
              <a:gd name="T9" fmla="*/ 1008 h 1488"/>
              <a:gd name="T10" fmla="*/ 2832 w 5424"/>
              <a:gd name="T11" fmla="*/ 528 h 1488"/>
              <a:gd name="T12" fmla="*/ 3984 w 5424"/>
              <a:gd name="T13" fmla="*/ 528 h 1488"/>
              <a:gd name="T14" fmla="*/ 4272 w 5424"/>
              <a:gd name="T15" fmla="*/ 48 h 1488"/>
              <a:gd name="T16" fmla="*/ 5424 w 5424"/>
              <a:gd name="T17" fmla="*/ 48 h 1488"/>
              <a:gd name="T18" fmla="*/ 5424 w 5424"/>
              <a:gd name="T19" fmla="*/ 0 h 1488"/>
              <a:gd name="T20" fmla="*/ 4272 w 5424"/>
              <a:gd name="T21" fmla="*/ 0 h 1488"/>
              <a:gd name="T22" fmla="*/ 3984 w 5424"/>
              <a:gd name="T23" fmla="*/ 480 h 1488"/>
              <a:gd name="T24" fmla="*/ 2832 w 5424"/>
              <a:gd name="T25" fmla="*/ 480 h 1488"/>
              <a:gd name="T26" fmla="*/ 2544 w 5424"/>
              <a:gd name="T27" fmla="*/ 960 h 1488"/>
              <a:gd name="T28" fmla="*/ 1392 w 5424"/>
              <a:gd name="T29" fmla="*/ 960 h 1488"/>
              <a:gd name="T30" fmla="*/ 1152 w 5424"/>
              <a:gd name="T31" fmla="*/ 1440 h 1488"/>
              <a:gd name="T32" fmla="*/ 0 w 5424"/>
              <a:gd name="T33" fmla="*/ 1440 h 1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424" h="1488">
                <a:moveTo>
                  <a:pt x="0" y="1440"/>
                </a:moveTo>
                <a:lnTo>
                  <a:pt x="0" y="1488"/>
                </a:lnTo>
                <a:lnTo>
                  <a:pt x="1152" y="1488"/>
                </a:lnTo>
                <a:lnTo>
                  <a:pt x="1392" y="1008"/>
                </a:lnTo>
                <a:lnTo>
                  <a:pt x="2544" y="1008"/>
                </a:lnTo>
                <a:lnTo>
                  <a:pt x="2832" y="528"/>
                </a:lnTo>
                <a:lnTo>
                  <a:pt x="3984" y="528"/>
                </a:lnTo>
                <a:lnTo>
                  <a:pt x="4272" y="48"/>
                </a:lnTo>
                <a:lnTo>
                  <a:pt x="5424" y="48"/>
                </a:lnTo>
                <a:lnTo>
                  <a:pt x="5424" y="0"/>
                </a:lnTo>
                <a:lnTo>
                  <a:pt x="4272" y="0"/>
                </a:lnTo>
                <a:lnTo>
                  <a:pt x="3984" y="480"/>
                </a:lnTo>
                <a:lnTo>
                  <a:pt x="2832" y="480"/>
                </a:lnTo>
                <a:lnTo>
                  <a:pt x="2544" y="960"/>
                </a:lnTo>
                <a:lnTo>
                  <a:pt x="1392" y="960"/>
                </a:lnTo>
                <a:lnTo>
                  <a:pt x="1152" y="1440"/>
                </a:lnTo>
                <a:lnTo>
                  <a:pt x="0" y="14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legacyPerspectiveTop"/>
            <a:lightRig rig="legacyNormal3" dir="r"/>
          </a:scene3d>
          <a:sp3d extrusionH="1801800" prstMaterial="legacyPlastic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91240B29-F687-4F45-9708-019B960494DF}">
              <a14:hiddenLine xmlns:a14="http://schemas.microsoft.com/office/drawing/2010/main" xmlns="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 dirty="0"/>
          </a:p>
        </p:txBody>
      </p:sp>
      <p:pic>
        <p:nvPicPr>
          <p:cNvPr id="57356" name="Picture 12" descr="1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6725" y="4160108"/>
            <a:ext cx="2187403" cy="218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 Box 18"/>
          <p:cNvSpPr txBox="1">
            <a:spLocks noChangeArrowheads="1"/>
          </p:cNvSpPr>
          <p:nvPr/>
        </p:nvSpPr>
        <p:spPr bwMode="white">
          <a:xfrm>
            <a:off x="2357423" y="2786058"/>
            <a:ext cx="200026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uk-UA" dirty="0" smtClean="0">
                <a:solidFill>
                  <a:schemeClr val="bg2"/>
                </a:solidFill>
                <a:cs typeface="Arial" charset="0"/>
              </a:rPr>
              <a:t>Районний</a:t>
            </a:r>
          </a:p>
          <a:p>
            <a:pPr algn="ctr">
              <a:spcBef>
                <a:spcPts val="0"/>
              </a:spcBef>
            </a:pPr>
            <a:r>
              <a:rPr lang="uk-UA" dirty="0" smtClean="0">
                <a:solidFill>
                  <a:schemeClr val="bg2"/>
                </a:solidFill>
                <a:cs typeface="Arial" charset="0"/>
              </a:rPr>
              <a:t>(міський) етап, </a:t>
            </a:r>
          </a:p>
          <a:p>
            <a:pPr algn="ctr">
              <a:spcBef>
                <a:spcPts val="0"/>
              </a:spcBef>
            </a:pPr>
            <a:r>
              <a:rPr lang="uk-UA" dirty="0" smtClean="0">
                <a:solidFill>
                  <a:schemeClr val="bg2"/>
                </a:solidFill>
                <a:cs typeface="Arial" charset="0"/>
              </a:rPr>
              <a:t>в об’єднаних територіальних громадах</a:t>
            </a:r>
          </a:p>
          <a:p>
            <a:pPr algn="ctr">
              <a:spcBef>
                <a:spcPts val="0"/>
              </a:spcBef>
            </a:pPr>
            <a:r>
              <a:rPr lang="uk-UA" dirty="0" smtClean="0">
                <a:solidFill>
                  <a:srgbClr val="FFFFFF"/>
                </a:solidFill>
                <a:cs typeface="Arial" charset="0"/>
              </a:rPr>
              <a:t>до 25 грудня</a:t>
            </a: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9" name="Text Box 18"/>
          <p:cNvSpPr txBox="1">
            <a:spLocks noChangeArrowheads="1"/>
          </p:cNvSpPr>
          <p:nvPr/>
        </p:nvSpPr>
        <p:spPr bwMode="white">
          <a:xfrm>
            <a:off x="4714876" y="2643182"/>
            <a:ext cx="162560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uk-UA" b="1" dirty="0" smtClean="0">
                <a:solidFill>
                  <a:schemeClr val="bg2"/>
                </a:solidFill>
                <a:cs typeface="Arial" charset="0"/>
              </a:rPr>
              <a:t>Обласний етап</a:t>
            </a:r>
          </a:p>
          <a:p>
            <a:pPr algn="ctr">
              <a:spcBef>
                <a:spcPct val="50000"/>
              </a:spcBef>
            </a:pPr>
            <a:r>
              <a:rPr lang="uk-UA" dirty="0" smtClean="0">
                <a:solidFill>
                  <a:srgbClr val="FFFFFF"/>
                </a:solidFill>
                <a:cs typeface="Arial" charset="0"/>
              </a:rPr>
              <a:t>до </a:t>
            </a:r>
            <a:r>
              <a:rPr lang="en-US" dirty="0" smtClean="0">
                <a:solidFill>
                  <a:srgbClr val="FFFFFF"/>
                </a:solidFill>
                <a:cs typeface="Arial" charset="0"/>
              </a:rPr>
              <a:t>12</a:t>
            </a:r>
            <a:r>
              <a:rPr lang="uk-UA" dirty="0" smtClean="0">
                <a:solidFill>
                  <a:srgbClr val="FFFFFF"/>
                </a:solidFill>
                <a:cs typeface="Arial" charset="0"/>
              </a:rPr>
              <a:t> січня</a:t>
            </a: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4" name="Text Box 18"/>
          <p:cNvSpPr txBox="1">
            <a:spLocks noChangeArrowheads="1"/>
          </p:cNvSpPr>
          <p:nvPr/>
        </p:nvSpPr>
        <p:spPr bwMode="white">
          <a:xfrm>
            <a:off x="6874240" y="1335176"/>
            <a:ext cx="1625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uk-UA" dirty="0" smtClean="0">
                <a:solidFill>
                  <a:schemeClr val="bg2"/>
                </a:solidFill>
                <a:cs typeface="Arial" charset="0"/>
              </a:rPr>
              <a:t>Міжнародні освітянські виставки, форуми</a:t>
            </a:r>
            <a:endParaRPr lang="en-US" dirty="0">
              <a:solidFill>
                <a:schemeClr val="bg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355755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  <p:bldP spid="44" grpId="0"/>
      <p:bldP spid="49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8" y="239714"/>
            <a:ext cx="7942289" cy="688975"/>
          </a:xfrm>
        </p:spPr>
        <p:txBody>
          <a:bodyPr/>
          <a:lstStyle/>
          <a:p>
            <a:r>
              <a:rPr lang="uk-UA" sz="3200" dirty="0" smtClean="0"/>
              <a:t>Відповідальним за обласну педагогічну виставку: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Оформлення робіт (</a:t>
            </a:r>
            <a:r>
              <a:rPr lang="uk-UA" dirty="0" err="1" smtClean="0"/>
              <a:t>каб</a:t>
            </a:r>
            <a:r>
              <a:rPr lang="uk-UA" dirty="0" smtClean="0"/>
              <a:t>. №24)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Підсумковий наказ (копія, </a:t>
            </a:r>
            <a:r>
              <a:rPr lang="uk-UA" dirty="0" err="1" smtClean="0"/>
              <a:t>друк.варіант</a:t>
            </a:r>
            <a:r>
              <a:rPr lang="uk-UA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Заявка на участь </a:t>
            </a:r>
            <a:r>
              <a:rPr lang="uk-UA" sz="2800" dirty="0" smtClean="0"/>
              <a:t>(друкований та електронний варіант) 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Інформація до каталогу </a:t>
            </a:r>
            <a:r>
              <a:rPr lang="uk-UA" u="sng" dirty="0" smtClean="0"/>
              <a:t>по номінаціях</a:t>
            </a:r>
            <a:r>
              <a:rPr lang="uk-UA" u="sng" dirty="0"/>
              <a:t> </a:t>
            </a:r>
            <a:r>
              <a:rPr lang="uk-UA" sz="2800" dirty="0" smtClean="0"/>
              <a:t>(електронний варіант)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6200"/>
            <a:ext cx="6934200" cy="566718"/>
          </a:xfrm>
        </p:spPr>
        <p:txBody>
          <a:bodyPr/>
          <a:lstStyle/>
          <a:p>
            <a:r>
              <a:rPr lang="uk-UA" dirty="0" smtClean="0"/>
              <a:t>Номінації: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50"/>
          </a:xfrm>
        </p:spPr>
        <p:txBody>
          <a:bodyPr/>
          <a:lstStyle/>
          <a:p>
            <a:pPr lvl="0"/>
            <a:r>
              <a:rPr lang="uk-UA" sz="2200" dirty="0" smtClean="0"/>
              <a:t>Науково-методичний та організаційний супровід рай(</a:t>
            </a:r>
            <a:r>
              <a:rPr lang="uk-UA" sz="2200" dirty="0" err="1" smtClean="0"/>
              <a:t>міськ</a:t>
            </a:r>
            <a:r>
              <a:rPr lang="uk-UA" sz="2200" dirty="0" smtClean="0"/>
              <a:t>) методичних кабінетів (центрів) в упровадженні інновацій у загальноосвітніх навчальних закладах.</a:t>
            </a:r>
            <a:endParaRPr lang="ru-RU" sz="2200" dirty="0" smtClean="0"/>
          </a:p>
          <a:p>
            <a:pPr lvl="0"/>
            <a:r>
              <a:rPr lang="uk-UA" sz="2200" dirty="0" smtClean="0"/>
              <a:t>Управлінська діяльність керівників закладів освіти.</a:t>
            </a:r>
            <a:endParaRPr lang="ru-RU" sz="2200" dirty="0" smtClean="0"/>
          </a:p>
          <a:p>
            <a:pPr lvl="0"/>
            <a:r>
              <a:rPr lang="uk-UA" sz="2200" dirty="0" smtClean="0"/>
              <a:t>Організація </a:t>
            </a:r>
            <a:r>
              <a:rPr lang="uk-UA" sz="2200" dirty="0" err="1" smtClean="0"/>
              <a:t>внутрішньошкільної</a:t>
            </a:r>
            <a:r>
              <a:rPr lang="uk-UA" sz="2200" dirty="0" smtClean="0"/>
              <a:t> науково-методичної роботи.</a:t>
            </a:r>
            <a:endParaRPr lang="ru-RU" sz="2200" dirty="0" smtClean="0"/>
          </a:p>
          <a:p>
            <a:pPr lvl="0"/>
            <a:r>
              <a:rPr lang="uk-UA" sz="2200" dirty="0" smtClean="0"/>
              <a:t>Шляхи реалізації профільного навчання закладу в контексті </a:t>
            </a:r>
            <a:r>
              <a:rPr lang="uk-UA" sz="2200" dirty="0" err="1" smtClean="0"/>
              <a:t>компетентнісного</a:t>
            </a:r>
            <a:r>
              <a:rPr lang="uk-UA" sz="2200" dirty="0" smtClean="0"/>
              <a:t> та </a:t>
            </a:r>
            <a:r>
              <a:rPr lang="uk-UA" sz="2200" dirty="0" err="1" smtClean="0"/>
              <a:t>діяльнісного</a:t>
            </a:r>
            <a:r>
              <a:rPr lang="uk-UA" sz="2200" dirty="0" smtClean="0"/>
              <a:t> підходів.</a:t>
            </a:r>
            <a:endParaRPr lang="ru-RU" sz="2200" dirty="0" smtClean="0"/>
          </a:p>
          <a:p>
            <a:pPr lvl="0"/>
            <a:r>
              <a:rPr lang="uk-UA" sz="2200" dirty="0" smtClean="0"/>
              <a:t>Нова українська школа: стратегія розвитку. </a:t>
            </a:r>
            <a:endParaRPr lang="ru-RU" sz="2200" dirty="0" smtClean="0"/>
          </a:p>
          <a:p>
            <a:pPr lvl="0"/>
            <a:r>
              <a:rPr lang="uk-UA" sz="2200" dirty="0" smtClean="0"/>
              <a:t>Використання інноваційних форм, методів (проектів, практичних занять), засобів навчання, програм в дошкільній, початковій, базовій і повній загальній середній освіті та позашкільних навчальних закладах.</a:t>
            </a:r>
            <a:endParaRPr lang="ru-RU" sz="2200" dirty="0" smtClean="0"/>
          </a:p>
          <a:p>
            <a:pPr lvl="0"/>
            <a:r>
              <a:rPr lang="uk-UA" sz="2200" dirty="0" smtClean="0"/>
              <a:t>Система роботи дошкільного навчального закладу у формуванні готовності дитини до школи.</a:t>
            </a:r>
            <a:endParaRPr lang="ru-RU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Номінації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474" y="1285861"/>
            <a:ext cx="7634287" cy="3065463"/>
          </a:xfrm>
        </p:spPr>
        <p:txBody>
          <a:bodyPr/>
          <a:lstStyle/>
          <a:p>
            <a:pPr algn="just"/>
            <a:r>
              <a:rPr lang="uk-UA" sz="2300" dirty="0" smtClean="0"/>
              <a:t>Формування патріотичної особистості як першооснова виховної та позашкільної роботи.</a:t>
            </a:r>
          </a:p>
          <a:p>
            <a:pPr lvl="0" algn="just"/>
            <a:r>
              <a:rPr lang="uk-UA" sz="2300" dirty="0" smtClean="0"/>
              <a:t>Виховна система навчального закладу.</a:t>
            </a:r>
            <a:endParaRPr lang="ru-RU" sz="2300" dirty="0" smtClean="0"/>
          </a:p>
          <a:p>
            <a:pPr lvl="0" algn="just"/>
            <a:r>
              <a:rPr lang="uk-UA" sz="2300" dirty="0" smtClean="0"/>
              <a:t>Упровадження інновацій в навчанні та вихованні дітей з особливими потребами (інклюзивне навчання).</a:t>
            </a:r>
            <a:endParaRPr lang="ru-RU" sz="2300" dirty="0" smtClean="0"/>
          </a:p>
          <a:p>
            <a:pPr lvl="0" algn="just"/>
            <a:r>
              <a:rPr lang="uk-UA" sz="2300" dirty="0" smtClean="0"/>
              <a:t>Шкільна бібліотека – інформаційний центр навчального закладу.</a:t>
            </a:r>
            <a:endParaRPr lang="ru-RU" sz="2300" dirty="0" smtClean="0"/>
          </a:p>
          <a:p>
            <a:pPr lvl="0" algn="just"/>
            <a:r>
              <a:rPr lang="uk-UA" sz="2300" dirty="0" smtClean="0"/>
              <a:t>Упровадження </a:t>
            </a:r>
            <a:r>
              <a:rPr lang="uk-UA" sz="2300" dirty="0" err="1" smtClean="0"/>
              <a:t>здоров’язбережувальних</a:t>
            </a:r>
            <a:r>
              <a:rPr lang="uk-UA" sz="2300" dirty="0" smtClean="0"/>
              <a:t> інноваційних технологій у навчально-виховний процес закладів освіти.</a:t>
            </a:r>
            <a:endParaRPr lang="ru-RU" sz="2300" dirty="0" smtClean="0"/>
          </a:p>
          <a:p>
            <a:pPr lvl="0" algn="just"/>
            <a:r>
              <a:rPr lang="uk-UA" sz="2300" dirty="0" smtClean="0"/>
              <a:t>Інновації в організації дослідницько-експериментальної діяльності учнівської молоді.</a:t>
            </a:r>
            <a:endParaRPr lang="ru-RU" sz="2300" dirty="0" smtClean="0"/>
          </a:p>
          <a:p>
            <a:pPr lvl="0" algn="just"/>
            <a:r>
              <a:rPr lang="uk-UA" sz="2300" dirty="0" smtClean="0"/>
              <a:t>Авторські підручники, посібники, програми.</a:t>
            </a:r>
            <a:endParaRPr lang="ru-RU" sz="2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474" y="1285860"/>
            <a:ext cx="7634287" cy="5286412"/>
          </a:xfrm>
        </p:spPr>
        <p:txBody>
          <a:bodyPr/>
          <a:lstStyle/>
          <a:p>
            <a:pPr lvl="0" algn="just"/>
            <a:r>
              <a:rPr lang="uk-UA" sz="2400" dirty="0" smtClean="0"/>
              <a:t>У </a:t>
            </a:r>
            <a:r>
              <a:rPr lang="uk-UA" sz="2400" dirty="0"/>
              <a:t>виставці можуть брати участь педагогічні працівники дошкільних, загальноосвітніх, позашкільних, професійно-технічних навчальних закладів усіх форм власності, одноосібно, групою авторів або педагогічних колективів (без кваліфікаційних обмежень). </a:t>
            </a:r>
            <a:endParaRPr lang="uk-UA" sz="2400" dirty="0" smtClean="0"/>
          </a:p>
          <a:p>
            <a:pPr lvl="0" algn="just"/>
            <a:r>
              <a:rPr lang="uk-UA" sz="2400" dirty="0" smtClean="0"/>
              <a:t>Представлені </a:t>
            </a:r>
            <a:r>
              <a:rPr lang="uk-UA" sz="2400" dirty="0"/>
              <a:t>матеріали </a:t>
            </a:r>
            <a:r>
              <a:rPr lang="uk-UA" sz="2400" b="1" dirty="0">
                <a:solidFill>
                  <a:srgbClr val="FF0000"/>
                </a:solidFill>
              </a:rPr>
              <a:t>повинні бути затверджені методичною радою</a:t>
            </a:r>
            <a:r>
              <a:rPr lang="uk-UA" sz="2400" dirty="0">
                <a:solidFill>
                  <a:srgbClr val="FF0000"/>
                </a:solidFill>
              </a:rPr>
              <a:t> </a:t>
            </a:r>
            <a:r>
              <a:rPr lang="uk-UA" sz="2400" dirty="0"/>
              <a:t>закладу освіти (для закладів обласного підпорядкування та професійно-технічної освіти) або радою рай(</a:t>
            </a:r>
            <a:r>
              <a:rPr lang="uk-UA" sz="2400" dirty="0" err="1"/>
              <a:t>міськ</a:t>
            </a:r>
            <a:r>
              <a:rPr lang="uk-UA" sz="2400" dirty="0"/>
              <a:t>) методкабінету (центру) відділу (управління) освіти райдержадміністрацій (міськвиконкомів)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3" y="0"/>
            <a:ext cx="7898128" cy="1051560"/>
          </a:xfrm>
        </p:spPr>
        <p:txBody>
          <a:bodyPr anchor="ctr">
            <a:normAutofit/>
          </a:bodyPr>
          <a:lstStyle/>
          <a:p>
            <a:r>
              <a:rPr lang="uk-UA" dirty="0" smtClean="0"/>
              <a:t>Структурні елементи: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183880" cy="515835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uk-UA" sz="3300" dirty="0" smtClean="0"/>
              <a:t>обкладинка </a:t>
            </a:r>
            <a:r>
              <a:rPr lang="uk-UA" sz="3300" dirty="0"/>
              <a:t>(титульний лист);</a:t>
            </a:r>
            <a:endParaRPr lang="ru-RU" sz="3300" dirty="0"/>
          </a:p>
          <a:p>
            <a:pPr lvl="0"/>
            <a:r>
              <a:rPr lang="uk-UA" sz="3300" dirty="0"/>
              <a:t>інформаційний лист;</a:t>
            </a:r>
            <a:endParaRPr lang="ru-RU" sz="3300" dirty="0"/>
          </a:p>
          <a:p>
            <a:pPr lvl="0"/>
            <a:r>
              <a:rPr lang="uk-UA" sz="3300" dirty="0"/>
              <a:t>рецензія;</a:t>
            </a:r>
            <a:endParaRPr lang="ru-RU" sz="3300" dirty="0"/>
          </a:p>
          <a:p>
            <a:pPr lvl="0"/>
            <a:r>
              <a:rPr lang="uk-UA" sz="3300" dirty="0"/>
              <a:t>анотація;</a:t>
            </a:r>
            <a:endParaRPr lang="ru-RU" sz="3300" dirty="0"/>
          </a:p>
          <a:p>
            <a:pPr lvl="0"/>
            <a:r>
              <a:rPr lang="uk-UA" sz="3300" dirty="0" smtClean="0"/>
              <a:t>зміст;</a:t>
            </a:r>
            <a:endParaRPr lang="ru-RU" sz="3300" dirty="0"/>
          </a:p>
          <a:p>
            <a:pPr lvl="0"/>
            <a:r>
              <a:rPr lang="uk-UA" sz="3300" dirty="0"/>
              <a:t>введення;</a:t>
            </a:r>
            <a:endParaRPr lang="ru-RU" sz="3300" dirty="0"/>
          </a:p>
          <a:p>
            <a:pPr lvl="0"/>
            <a:r>
              <a:rPr lang="uk-UA" sz="3300" dirty="0"/>
              <a:t>основна частина;</a:t>
            </a:r>
            <a:endParaRPr lang="ru-RU" sz="3300" dirty="0"/>
          </a:p>
          <a:p>
            <a:pPr lvl="0"/>
            <a:r>
              <a:rPr lang="uk-UA" sz="3300" dirty="0"/>
              <a:t>висновок;</a:t>
            </a:r>
            <a:endParaRPr lang="ru-RU" sz="3300" dirty="0"/>
          </a:p>
          <a:p>
            <a:pPr lvl="0"/>
            <a:r>
              <a:rPr lang="uk-UA" sz="3300" dirty="0"/>
              <a:t>література;</a:t>
            </a:r>
            <a:endParaRPr lang="ru-RU" sz="3300" dirty="0"/>
          </a:p>
          <a:p>
            <a:pPr lvl="0"/>
            <a:r>
              <a:rPr lang="uk-UA" sz="3300" dirty="0"/>
              <a:t>додатки .</a:t>
            </a:r>
            <a:endParaRPr lang="ru-RU" sz="33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219601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93TGp_calligraphy_light">
  <a:themeElements>
    <a:clrScheme name="Default Design 3">
      <a:dk1>
        <a:srgbClr val="B2B9AF"/>
      </a:dk1>
      <a:lt1>
        <a:srgbClr val="D1D7C7"/>
      </a:lt1>
      <a:dk2>
        <a:srgbClr val="4F506D"/>
      </a:dk2>
      <a:lt2>
        <a:srgbClr val="333333"/>
      </a:lt2>
      <a:accent1>
        <a:srgbClr val="8C9484"/>
      </a:accent1>
      <a:accent2>
        <a:srgbClr val="A56F73"/>
      </a:accent2>
      <a:accent3>
        <a:srgbClr val="E5E8E0"/>
      </a:accent3>
      <a:accent4>
        <a:srgbClr val="979E95"/>
      </a:accent4>
      <a:accent5>
        <a:srgbClr val="C5C8C2"/>
      </a:accent5>
      <a:accent6>
        <a:srgbClr val="956468"/>
      </a:accent6>
      <a:hlink>
        <a:srgbClr val="6B7FAD"/>
      </a:hlink>
      <a:folHlink>
        <a:srgbClr val="A1836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BCB5AC"/>
        </a:dk1>
        <a:lt1>
          <a:srgbClr val="D9D3C5"/>
        </a:lt1>
        <a:dk2>
          <a:srgbClr val="537568"/>
        </a:dk2>
        <a:lt2>
          <a:srgbClr val="333333"/>
        </a:lt2>
        <a:accent1>
          <a:srgbClr val="9A9180"/>
        </a:accent1>
        <a:accent2>
          <a:srgbClr val="7573A1"/>
        </a:accent2>
        <a:accent3>
          <a:srgbClr val="E9E6DF"/>
        </a:accent3>
        <a:accent4>
          <a:srgbClr val="A09A92"/>
        </a:accent4>
        <a:accent5>
          <a:srgbClr val="CAC7C0"/>
        </a:accent5>
        <a:accent6>
          <a:srgbClr val="696891"/>
        </a:accent6>
        <a:hlink>
          <a:srgbClr val="AD6B83"/>
        </a:hlink>
        <a:folHlink>
          <a:srgbClr val="699F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ACB4BC"/>
        </a:dk1>
        <a:lt1>
          <a:srgbClr val="C5CFD9"/>
        </a:lt1>
        <a:dk2>
          <a:srgbClr val="674553"/>
        </a:dk2>
        <a:lt2>
          <a:srgbClr val="333333"/>
        </a:lt2>
        <a:accent1>
          <a:srgbClr val="778EA1"/>
        </a:accent1>
        <a:accent2>
          <a:srgbClr val="A68A6E"/>
        </a:accent2>
        <a:accent3>
          <a:srgbClr val="DFE4E9"/>
        </a:accent3>
        <a:accent4>
          <a:srgbClr val="9299A0"/>
        </a:accent4>
        <a:accent5>
          <a:srgbClr val="BDC6CD"/>
        </a:accent5>
        <a:accent6>
          <a:srgbClr val="967D63"/>
        </a:accent6>
        <a:hlink>
          <a:srgbClr val="6AAE92"/>
        </a:hlink>
        <a:folHlink>
          <a:srgbClr val="AE7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B2B9AF"/>
        </a:dk1>
        <a:lt1>
          <a:srgbClr val="D1D7C7"/>
        </a:lt1>
        <a:dk2>
          <a:srgbClr val="4F506D"/>
        </a:dk2>
        <a:lt2>
          <a:srgbClr val="333333"/>
        </a:lt2>
        <a:accent1>
          <a:srgbClr val="8C9484"/>
        </a:accent1>
        <a:accent2>
          <a:srgbClr val="A56F73"/>
        </a:accent2>
        <a:accent3>
          <a:srgbClr val="E5E8E0"/>
        </a:accent3>
        <a:accent4>
          <a:srgbClr val="979E95"/>
        </a:accent4>
        <a:accent5>
          <a:srgbClr val="C5C8C2"/>
        </a:accent5>
        <a:accent6>
          <a:srgbClr val="956468"/>
        </a:accent6>
        <a:hlink>
          <a:srgbClr val="6B7FAD"/>
        </a:hlink>
        <a:folHlink>
          <a:srgbClr val="A183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412</TotalTime>
  <Words>1461</Words>
  <Application>Microsoft Office PowerPoint</Application>
  <PresentationFormat>Экран (4:3)</PresentationFormat>
  <Paragraphs>290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593TGp_calligraphy_light</vt:lpstr>
      <vt:lpstr>Слайд 1</vt:lpstr>
      <vt:lpstr>Кількість робіт по напрямках (842 роботи)</vt:lpstr>
      <vt:lpstr>Слайд 3</vt:lpstr>
      <vt:lpstr>Етапи проведення виставки</vt:lpstr>
      <vt:lpstr>Відповідальним за обласну педагогічну виставку:</vt:lpstr>
      <vt:lpstr>Номінації:</vt:lpstr>
      <vt:lpstr>Номінації</vt:lpstr>
      <vt:lpstr>Слайд 8</vt:lpstr>
      <vt:lpstr>Структурні елементи:</vt:lpstr>
      <vt:lpstr>Титульний лист містить:</vt:lpstr>
      <vt:lpstr>Інформаційний лист</vt:lpstr>
      <vt:lpstr>Рецензія</vt:lpstr>
      <vt:lpstr>Введення</vt:lpstr>
      <vt:lpstr>Зміст</vt:lpstr>
      <vt:lpstr>Основна частина (теоретична та практична)</vt:lpstr>
      <vt:lpstr>Висновок</vt:lpstr>
      <vt:lpstr>Список використаної літератури</vt:lpstr>
      <vt:lpstr>Авторські посібники, підручники, програми</vt:lpstr>
      <vt:lpstr>Авторські посібники, підручники, програми</vt:lpstr>
      <vt:lpstr>Авторські посібники, підручники, програми</vt:lpstr>
      <vt:lpstr>Авторські посібники, підручники, програми</vt:lpstr>
      <vt:lpstr>Авторські посібники, підручники, програми</vt:lpstr>
      <vt:lpstr>Авторські посібники, підручники, програми</vt:lpstr>
      <vt:lpstr>Вимоги до посібника</vt:lpstr>
      <vt:lpstr>Методичні рекомендації, практикум, збірник задач і вправ і т.д.</vt:lpstr>
      <vt:lpstr>Оцінка посібників</vt:lpstr>
      <vt:lpstr>Дякую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39</cp:revision>
  <dcterms:created xsi:type="dcterms:W3CDTF">2016-10-10T06:45:08Z</dcterms:created>
  <dcterms:modified xsi:type="dcterms:W3CDTF">2017-09-11T14:25:07Z</dcterms:modified>
</cp:coreProperties>
</file>